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9"/>
  </p:notesMasterIdLst>
  <p:handoutMasterIdLst>
    <p:handoutMasterId r:id="rId30"/>
  </p:handoutMasterIdLst>
  <p:sldIdLst>
    <p:sldId id="1720" r:id="rId5"/>
    <p:sldId id="1725" r:id="rId6"/>
    <p:sldId id="4774" r:id="rId7"/>
    <p:sldId id="10602" r:id="rId8"/>
    <p:sldId id="4932" r:id="rId9"/>
    <p:sldId id="10617" r:id="rId10"/>
    <p:sldId id="10615" r:id="rId11"/>
    <p:sldId id="10616" r:id="rId12"/>
    <p:sldId id="10609" r:id="rId13"/>
    <p:sldId id="10619" r:id="rId14"/>
    <p:sldId id="10612" r:id="rId15"/>
    <p:sldId id="10613" r:id="rId16"/>
    <p:sldId id="10600" r:id="rId17"/>
    <p:sldId id="10604" r:id="rId18"/>
    <p:sldId id="4866" r:id="rId19"/>
    <p:sldId id="264" r:id="rId20"/>
    <p:sldId id="10614" r:id="rId21"/>
    <p:sldId id="10610" r:id="rId22"/>
    <p:sldId id="2349" r:id="rId23"/>
    <p:sldId id="10601" r:id="rId24"/>
    <p:sldId id="10618" r:id="rId25"/>
    <p:sldId id="283" r:id="rId26"/>
    <p:sldId id="10605" r:id="rId27"/>
    <p:sldId id="10606" r:id="rId2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073DAE3-B461-442F-A3D3-6642BD875E45}">
          <p14:sldIdLst>
            <p14:sldId id="1720"/>
            <p14:sldId id="1725"/>
          </p14:sldIdLst>
        </p14:section>
        <p14:section name="AI &amp; Decisions Intro" id="{66C5BC75-5D8B-2A4F-8E63-64980FCC3D9B}">
          <p14:sldIdLst>
            <p14:sldId id="4774"/>
            <p14:sldId id="10602"/>
          </p14:sldIdLst>
        </p14:section>
        <p14:section name="Rule Based to AI Based Decisions" id="{416829E0-3C37-3744-A3B2-FBCA939D9582}">
          <p14:sldIdLst>
            <p14:sldId id="4932"/>
            <p14:sldId id="10617"/>
            <p14:sldId id="10615"/>
            <p14:sldId id="10616"/>
            <p14:sldId id="10609"/>
            <p14:sldId id="10619"/>
          </p14:sldIdLst>
        </p14:section>
        <p14:section name="Business Decision Validation" id="{062C1BF4-4576-1349-9F31-ED961AF69D7E}">
          <p14:sldIdLst>
            <p14:sldId id="10612"/>
            <p14:sldId id="10613"/>
            <p14:sldId id="10600"/>
            <p14:sldId id="10604"/>
            <p14:sldId id="4866"/>
            <p14:sldId id="264"/>
          </p14:sldIdLst>
        </p14:section>
        <p14:section name="Decision Support Systems" id="{34D471AF-2E1E-1042-968A-B7134ED8F853}">
          <p14:sldIdLst>
            <p14:sldId id="10614"/>
            <p14:sldId id="10610"/>
          </p14:sldIdLst>
        </p14:section>
        <p14:section name="Decision Management Systems" id="{448CC1C8-D7FD-504E-8483-CAD7270C633F}">
          <p14:sldIdLst>
            <p14:sldId id="2349"/>
            <p14:sldId id="10601"/>
          </p14:sldIdLst>
        </p14:section>
        <p14:section name="AI Customer Strategy" id="{5F172C54-7CC1-B84E-AF75-965E852C6623}">
          <p14:sldIdLst>
            <p14:sldId id="10618"/>
            <p14:sldId id="283"/>
          </p14:sldIdLst>
        </p14:section>
        <p14:section name="Resources" id="{92E9945D-3756-0F4D-BB70-49019A9D6FF5}">
          <p14:sldIdLst>
            <p14:sldId id="10605"/>
            <p14:sldId id="106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Yue Huang" initials="YH [4]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ABAB"/>
    <a:srgbClr val="00BCF2"/>
    <a:srgbClr val="0078D4"/>
    <a:srgbClr val="1A1A1A"/>
    <a:srgbClr val="FFFFFF"/>
    <a:srgbClr val="107C10"/>
    <a:srgbClr val="EAEAEA"/>
    <a:srgbClr val="004B50"/>
    <a:srgbClr val="008272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468" autoAdjust="0"/>
    <p:restoredTop sz="95988" autoAdjust="0"/>
  </p:normalViewPr>
  <p:slideViewPr>
    <p:cSldViewPr snapToGrid="0">
      <p:cViewPr varScale="1">
        <p:scale>
          <a:sx n="163" d="100"/>
          <a:sy n="163" d="100"/>
        </p:scale>
        <p:origin x="944" y="16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7278"/>
    </p:cViewPr>
  </p:sorterViewPr>
  <p:notesViewPr>
    <p:cSldViewPr snapToGrid="0" showGuides="1">
      <p:cViewPr varScale="1">
        <p:scale>
          <a:sx n="88" d="100"/>
          <a:sy n="88" d="100"/>
        </p:scale>
        <p:origin x="38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6/15/20 10:32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6/15/20 10:32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6/15/20 10:32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6/15/20 10:32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78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6/15/20 10:32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92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6/15/20 10:32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477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 2015</a:t>
            </a: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6/15/20 10:32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713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6672" indent="-346672">
              <a:lnSpc>
                <a:spcPct val="107000"/>
              </a:lnSpc>
              <a:spcAft>
                <a:spcPts val="809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417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6/15/20 10:32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434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17</a:t>
            </a:fld>
            <a:endParaRPr lang="en-US" altLang="x-none" dirty="0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951932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DC0BE5-8237-434B-AB26-F93C2EF449B3}" type="slidenum">
              <a:rPr lang="en-US" altLang="x-none"/>
              <a:pPr/>
              <a:t>19</a:t>
            </a:fld>
            <a:endParaRPr lang="en-US" altLang="x-none" dirty="0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87388" y="1143000"/>
            <a:ext cx="5481637" cy="30845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457202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6672" indent="-346672">
              <a:lnSpc>
                <a:spcPct val="107000"/>
              </a:lnSpc>
              <a:spcAft>
                <a:spcPts val="809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417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6/15/20 10:32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244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44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260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6/15/20 10:32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89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6/15/20 10:32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61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72861-B30D-45BC-A4B3-ADB3F961DC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537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6/15/20 10:32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41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6/15/20 10:32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77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6/15/20 10:32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09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6/15/20 10:32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28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6/15/20 10:32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08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6/15/20 10:32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570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6/15/20 10:32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856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Picture 11" descr="2 people lookng at a computer" title="Microsoft brand photo">
            <a:extLst>
              <a:ext uri="{FF2B5EF4-FFF2-40B4-BE49-F238E27FC236}">
                <a16:creationId xmlns:a16="http://schemas.microsoft.com/office/drawing/2014/main" id="{A303CD23-16E7-44E0-A794-91486584D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F5E1607-BE3C-4052-8E46-CE35BE9D248F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050AB7-AFDE-44A4-85A8-72D38758805A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A1A82A-FF80-45D1-858D-0DC825DD0149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DF97909-9DD9-4B9F-B907-86F62759D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5D0CB1-3456-4C28-A683-967656043004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2699D4-A40C-4BA8-812E-C1BD90197BBA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F1FBAB-3AED-4E83-AF16-D43AACA239EE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77FE5A6-5CCC-42B9-9B18-266578A549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32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93" userDrawn="1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288613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01574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2" name="Picture 11" descr="2 people lookng at a computer" title="Microsoft brand photo">
            <a:extLst>
              <a:ext uri="{FF2B5EF4-FFF2-40B4-BE49-F238E27FC236}">
                <a16:creationId xmlns:a16="http://schemas.microsoft.com/office/drawing/2014/main" id="{EC5CA5B5-EE3E-4D72-B276-5A549F02D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A12C4F9-FBFC-4CD2-AA7C-A9BACC86D5EF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4BD90B-6263-489B-A61A-EFDB0CFDEDC1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44CCE2-9A4B-4EE4-9335-6550D6C8FCC5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B4848E-D256-4A55-99BC-835B5F4A3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13407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70A2E2-1933-4B65-8E75-D954D0C250DA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6A775-421A-4EC5-90A8-D27268DB2243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9F6F9F-68E8-47A1-B797-3D2974FCA965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Partner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034E1F-1C2C-4F23-97DB-E3A6AFA4E2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6034314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034314" cy="3693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D9873A-B34D-4A79-94BF-BC06E8365161}"/>
              </a:ext>
            </a:extLst>
          </p:cNvPr>
          <p:cNvGrpSpPr/>
          <p:nvPr userDrawn="1"/>
        </p:nvGrpSpPr>
        <p:grpSpPr>
          <a:xfrm>
            <a:off x="562241" y="5446667"/>
            <a:ext cx="2322028" cy="848249"/>
            <a:chOff x="812402" y="5510209"/>
            <a:chExt cx="2322028" cy="8482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AC132-0FE1-446D-BC7A-E5C021590DEC}"/>
                </a:ext>
              </a:extLst>
            </p:cNvPr>
            <p:cNvSpPr txBox="1"/>
            <p:nvPr/>
          </p:nvSpPr>
          <p:spPr>
            <a:xfrm>
              <a:off x="812402" y="5510209"/>
              <a:ext cx="1155766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 spc="-100" dirty="0">
                  <a:solidFill>
                    <a:schemeClr val="tx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ocp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CCDFCF-AB44-49C0-ADA7-DD41A6136433}"/>
                </a:ext>
              </a:extLst>
            </p:cNvPr>
            <p:cNvSpPr txBox="1"/>
            <p:nvPr/>
          </p:nvSpPr>
          <p:spPr>
            <a:xfrm>
              <a:off x="2194236" y="5776760"/>
              <a:ext cx="940194" cy="5816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One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Commercial</a:t>
              </a:r>
            </a:p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Partner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6B5EA8-A61E-4F66-8C60-F5E66C7D07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0893" y="5794012"/>
              <a:ext cx="0" cy="521316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573" r:id="rId12"/>
    <p:sldLayoutId id="2147484606" r:id="rId13"/>
    <p:sldLayoutId id="2147484638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  <p:sldLayoutId id="2147484643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tiff"/><Relationship Id="rId4" Type="http://schemas.openxmlformats.org/officeDocument/2006/relationships/hyperlink" Target="https://www.youtube.com/watch?v=CZSqjfYaX4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customers.microsoft.com/en-us/story/731196-uber" TargetMode="Externa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640635"/>
            <a:ext cx="6034314" cy="553998"/>
          </a:xfrm>
        </p:spPr>
        <p:txBody>
          <a:bodyPr/>
          <a:lstStyle/>
          <a:p>
            <a:r>
              <a:rPr lang="en-US" dirty="0"/>
              <a:t>AI Decision Analysis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533A274-A129-4695-AFCE-C560B96C6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4919" y="4518485"/>
            <a:ext cx="6034314" cy="1015663"/>
          </a:xfrm>
        </p:spPr>
        <p:txBody>
          <a:bodyPr/>
          <a:lstStyle/>
          <a:p>
            <a:r>
              <a:rPr lang="en-US" dirty="0"/>
              <a:t>Bart Czernicki</a:t>
            </a:r>
          </a:p>
          <a:p>
            <a:r>
              <a:rPr lang="en-US" sz="2100" dirty="0"/>
              <a:t>Principal Technical Architect - Advanced Analytics &amp; AI</a:t>
            </a:r>
          </a:p>
          <a:p>
            <a:r>
              <a:rPr lang="en-US" sz="2100" dirty="0"/>
              <a:t>@bartczernicki</a:t>
            </a:r>
          </a:p>
        </p:txBody>
      </p:sp>
      <p:pic>
        <p:nvPicPr>
          <p:cNvPr id="15" name="Picture 14" descr="A group of people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8A033278-0B65-411E-B230-14DCE2803F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9952" y="0"/>
            <a:ext cx="5692047" cy="6858000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97530A6-E615-E245-84AE-59FC097C57BB}"/>
              </a:ext>
            </a:extLst>
          </p:cNvPr>
          <p:cNvSpPr txBox="1">
            <a:spLocks/>
          </p:cNvSpPr>
          <p:nvPr/>
        </p:nvSpPr>
        <p:spPr>
          <a:xfrm>
            <a:off x="584200" y="3194633"/>
            <a:ext cx="6034314" cy="64633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How to apply Machine Intelligence</a:t>
            </a:r>
          </a:p>
          <a:p>
            <a:r>
              <a:rPr lang="en-US" sz="2100" dirty="0"/>
              <a:t>with Decision Theory</a:t>
            </a:r>
          </a:p>
        </p:txBody>
      </p:sp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Machine Intelligence Models incorporate stochastic methods (statistical estimation)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Advantages of Machine Intelligence Models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026" name="Picture 2" descr="Variable Response">
            <a:extLst>
              <a:ext uri="{FF2B5EF4-FFF2-40B4-BE49-F238E27FC236}">
                <a16:creationId xmlns:a16="http://schemas.microsoft.com/office/drawing/2014/main" id="{0F26CA10-4C87-AF4E-AB90-422D0551C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057" y="1163675"/>
            <a:ext cx="3728468" cy="266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dictin Breakdown">
            <a:extLst>
              <a:ext uri="{FF2B5EF4-FFF2-40B4-BE49-F238E27FC236}">
                <a16:creationId xmlns:a16="http://schemas.microsoft.com/office/drawing/2014/main" id="{605C4F9D-DFB4-6443-A6B4-8585053E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4057" y="4041172"/>
            <a:ext cx="3728468" cy="266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6">
            <a:extLst>
              <a:ext uri="{FF2B5EF4-FFF2-40B4-BE49-F238E27FC236}">
                <a16:creationId xmlns:a16="http://schemas.microsoft.com/office/drawing/2014/main" id="{A4177A3A-EE51-F141-B65F-FC4A790DC614}"/>
              </a:ext>
            </a:extLst>
          </p:cNvPr>
          <p:cNvSpPr txBox="1">
            <a:spLocks/>
          </p:cNvSpPr>
          <p:nvPr/>
        </p:nvSpPr>
        <p:spPr>
          <a:xfrm>
            <a:off x="583956" y="1374893"/>
            <a:ext cx="6728460" cy="246221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Probability Scores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Performance Metrics (i.e. Accuracy, Precision, Recall)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Confidence &amp; Prediction Intervals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Feature Interactions (i.e. Covariance, Correlation)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Sampling &amp; Model Error 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Model Explainability (Models &amp; Predictions)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Model Governance (Ops, Feature Drift, Model Drift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...(and more)...</a:t>
            </a:r>
          </a:p>
        </p:txBody>
      </p:sp>
      <p:sp>
        <p:nvSpPr>
          <p:cNvPr id="20" name="Title 16">
            <a:extLst>
              <a:ext uri="{FF2B5EF4-FFF2-40B4-BE49-F238E27FC236}">
                <a16:creationId xmlns:a16="http://schemas.microsoft.com/office/drawing/2014/main" id="{FF61E7FC-A469-5F41-8C15-BBE48E5434B6}"/>
              </a:ext>
            </a:extLst>
          </p:cNvPr>
          <p:cNvSpPr txBox="1">
            <a:spLocks/>
          </p:cNvSpPr>
          <p:nvPr/>
        </p:nvSpPr>
        <p:spPr>
          <a:xfrm>
            <a:off x="583956" y="5635251"/>
            <a:ext cx="672846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This means that models based on Machine Intelligence (AI &amp; ML) can constantly adapt to the changing environment of the domain!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4F390BDC-5BA1-8540-AC86-13F2B0A25EB1}"/>
              </a:ext>
            </a:extLst>
          </p:cNvPr>
          <p:cNvSpPr/>
          <p:nvPr/>
        </p:nvSpPr>
        <p:spPr bwMode="auto">
          <a:xfrm>
            <a:off x="3211033" y="3958109"/>
            <a:ext cx="882502" cy="15459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48216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37873" y="529194"/>
            <a:ext cx="5692874" cy="166199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And many more AI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integration types...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Let’s focus on ONE</a:t>
            </a:r>
          </a:p>
        </p:txBody>
      </p:sp>
      <p:pic>
        <p:nvPicPr>
          <p:cNvPr id="5" name="Picture 2" descr="Image result for how to draw an owl">
            <a:extLst>
              <a:ext uri="{FF2B5EF4-FFF2-40B4-BE49-F238E27FC236}">
                <a16:creationId xmlns:a16="http://schemas.microsoft.com/office/drawing/2014/main" id="{E2890068-5FD0-FB4D-B18B-58C735DA0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2180" y="2756416"/>
            <a:ext cx="4765414" cy="357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89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Making AI “real” for customers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Success with Artificial Intelligence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itle 16">
            <a:extLst>
              <a:ext uri="{FF2B5EF4-FFF2-40B4-BE49-F238E27FC236}">
                <a16:creationId xmlns:a16="http://schemas.microsoft.com/office/drawing/2014/main" id="{CB411D08-1093-1040-BE54-AA47CA8BAE56}"/>
              </a:ext>
            </a:extLst>
          </p:cNvPr>
          <p:cNvSpPr txBox="1">
            <a:spLocks/>
          </p:cNvSpPr>
          <p:nvPr/>
        </p:nvSpPr>
        <p:spPr>
          <a:xfrm>
            <a:off x="2909753" y="1185485"/>
            <a:ext cx="838300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dirty="0"/>
              <a:t>Forrester Research – Business Value of Artificial Intelligence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401950-A8E8-5547-9EFB-EC9AAE679E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751" y="1542332"/>
            <a:ext cx="6251612" cy="52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364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03126" y="2875002"/>
            <a:ext cx="5692874" cy="2769989"/>
          </a:xfrm>
        </p:spPr>
        <p:txBody>
          <a:bodyPr/>
          <a:lstStyle/>
          <a:p>
            <a:r>
              <a:rPr lang="en-US" dirty="0"/>
              <a:t>Bringing AI to Life in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Business Decision Validation</a:t>
            </a:r>
          </a:p>
        </p:txBody>
      </p:sp>
    </p:spTree>
    <p:extLst>
      <p:ext uri="{BB962C8B-B14F-4D97-AF65-F5344CB8AC3E}">
        <p14:creationId xmlns:p14="http://schemas.microsoft.com/office/powerpoint/2010/main" val="155123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B78F359-B150-41E5-B383-16FB315F4379}"/>
              </a:ext>
            </a:extLst>
          </p:cNvPr>
          <p:cNvSpPr/>
          <p:nvPr/>
        </p:nvSpPr>
        <p:spPr>
          <a:xfrm>
            <a:off x="3549900" y="1475908"/>
            <a:ext cx="2743116" cy="792736"/>
          </a:xfrm>
          <a:custGeom>
            <a:avLst/>
            <a:gdLst>
              <a:gd name="connsiteX0" fmla="*/ 1143476 w 2076450"/>
              <a:gd name="connsiteY0" fmla="*/ 7144 h 600075"/>
              <a:gd name="connsiteX1" fmla="*/ 7144 w 2076450"/>
              <a:gd name="connsiteY1" fmla="*/ 7144 h 600075"/>
              <a:gd name="connsiteX2" fmla="*/ 7144 w 2076450"/>
              <a:gd name="connsiteY2" fmla="*/ 597694 h 600075"/>
              <a:gd name="connsiteX3" fmla="*/ 2072164 w 2076450"/>
              <a:gd name="connsiteY3" fmla="*/ 59769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6450" h="600075">
                <a:moveTo>
                  <a:pt x="1143476" y="7144"/>
                </a:moveTo>
                <a:lnTo>
                  <a:pt x="7144" y="7144"/>
                </a:lnTo>
                <a:lnTo>
                  <a:pt x="7144" y="597694"/>
                </a:lnTo>
                <a:lnTo>
                  <a:pt x="2072164" y="59769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E489790E-0B50-47DC-B207-EA6E908DEA17}"/>
              </a:ext>
            </a:extLst>
          </p:cNvPr>
          <p:cNvSpPr/>
          <p:nvPr/>
        </p:nvSpPr>
        <p:spPr>
          <a:xfrm>
            <a:off x="3549901" y="2293812"/>
            <a:ext cx="4001426" cy="780152"/>
          </a:xfrm>
          <a:custGeom>
            <a:avLst/>
            <a:gdLst>
              <a:gd name="connsiteX0" fmla="*/ 3023711 w 3028950"/>
              <a:gd name="connsiteY0" fmla="*/ 583406 h 590550"/>
              <a:gd name="connsiteX1" fmla="*/ 2117884 w 3028950"/>
              <a:gd name="connsiteY1" fmla="*/ 7144 h 590550"/>
              <a:gd name="connsiteX2" fmla="*/ 7144 w 3028950"/>
              <a:gd name="connsiteY2" fmla="*/ 7144 h 590550"/>
              <a:gd name="connsiteX3" fmla="*/ 7144 w 3028950"/>
              <a:gd name="connsiteY3" fmla="*/ 583406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950" h="590550">
                <a:moveTo>
                  <a:pt x="3023711" y="583406"/>
                </a:moveTo>
                <a:lnTo>
                  <a:pt x="2117884" y="7144"/>
                </a:lnTo>
                <a:lnTo>
                  <a:pt x="7144" y="7144"/>
                </a:lnTo>
                <a:lnTo>
                  <a:pt x="7144" y="583406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F9BA55CE-CA32-4B12-9A19-419B295750C5}"/>
              </a:ext>
            </a:extLst>
          </p:cNvPr>
          <p:cNvSpPr/>
          <p:nvPr/>
        </p:nvSpPr>
        <p:spPr>
          <a:xfrm>
            <a:off x="3549902" y="3092838"/>
            <a:ext cx="5259735" cy="780152"/>
          </a:xfrm>
          <a:custGeom>
            <a:avLst/>
            <a:gdLst>
              <a:gd name="connsiteX0" fmla="*/ 7144 w 3981450"/>
              <a:gd name="connsiteY0" fmla="*/ 583406 h 590550"/>
              <a:gd name="connsiteX1" fmla="*/ 3975259 w 3981450"/>
              <a:gd name="connsiteY1" fmla="*/ 583406 h 590550"/>
              <a:gd name="connsiteX2" fmla="*/ 3068479 w 3981450"/>
              <a:gd name="connsiteY2" fmla="*/ 7144 h 590550"/>
              <a:gd name="connsiteX3" fmla="*/ 7144 w 398145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1450" h="590550">
                <a:moveTo>
                  <a:pt x="7144" y="583406"/>
                </a:moveTo>
                <a:lnTo>
                  <a:pt x="3975259" y="583406"/>
                </a:lnTo>
                <a:lnTo>
                  <a:pt x="3068479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28C6B727-179C-40E7-9B57-046DDA83CDCA}"/>
              </a:ext>
            </a:extLst>
          </p:cNvPr>
          <p:cNvSpPr/>
          <p:nvPr/>
        </p:nvSpPr>
        <p:spPr>
          <a:xfrm>
            <a:off x="3549899" y="3891865"/>
            <a:ext cx="6518046" cy="780152"/>
          </a:xfrm>
          <a:custGeom>
            <a:avLst/>
            <a:gdLst>
              <a:gd name="connsiteX0" fmla="*/ 7144 w 4933950"/>
              <a:gd name="connsiteY0" fmla="*/ 583406 h 590550"/>
              <a:gd name="connsiteX1" fmla="*/ 4926806 w 4933950"/>
              <a:gd name="connsiteY1" fmla="*/ 583406 h 590550"/>
              <a:gd name="connsiteX2" fmla="*/ 4020026 w 4933950"/>
              <a:gd name="connsiteY2" fmla="*/ 7144 h 590550"/>
              <a:gd name="connsiteX3" fmla="*/ 7144 w 493395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3950" h="590550">
                <a:moveTo>
                  <a:pt x="7144" y="583406"/>
                </a:moveTo>
                <a:lnTo>
                  <a:pt x="4926806" y="583406"/>
                </a:lnTo>
                <a:lnTo>
                  <a:pt x="4020026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BD2B3AF3-A946-488A-99C2-A4E67451A122}"/>
              </a:ext>
            </a:extLst>
          </p:cNvPr>
          <p:cNvSpPr/>
          <p:nvPr/>
        </p:nvSpPr>
        <p:spPr>
          <a:xfrm>
            <a:off x="3549899" y="4690890"/>
            <a:ext cx="6590221" cy="792736"/>
          </a:xfrm>
          <a:custGeom>
            <a:avLst/>
            <a:gdLst>
              <a:gd name="connsiteX0" fmla="*/ 7144 w 4981575"/>
              <a:gd name="connsiteY0" fmla="*/ 7144 h 600075"/>
              <a:gd name="connsiteX1" fmla="*/ 4975384 w 4981575"/>
              <a:gd name="connsiteY1" fmla="*/ 7144 h 600075"/>
              <a:gd name="connsiteX2" fmla="*/ 4975384 w 4981575"/>
              <a:gd name="connsiteY2" fmla="*/ 597694 h 600075"/>
              <a:gd name="connsiteX3" fmla="*/ 7144 w 4981575"/>
              <a:gd name="connsiteY3" fmla="*/ 59769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1575" h="600075">
                <a:moveTo>
                  <a:pt x="7144" y="7144"/>
                </a:moveTo>
                <a:lnTo>
                  <a:pt x="4975384" y="7144"/>
                </a:lnTo>
                <a:lnTo>
                  <a:pt x="4975384" y="597694"/>
                </a:lnTo>
                <a:lnTo>
                  <a:pt x="7144" y="597694"/>
                </a:lnTo>
                <a:close/>
              </a:path>
            </a:pathLst>
          </a:custGeom>
          <a:solidFill>
            <a:srgbClr val="10489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55DF80C0-B3A0-41A6-8AF5-EA0BE6741234}"/>
              </a:ext>
            </a:extLst>
          </p:cNvPr>
          <p:cNvSpPr/>
          <p:nvPr/>
        </p:nvSpPr>
        <p:spPr>
          <a:xfrm>
            <a:off x="8921628" y="3891865"/>
            <a:ext cx="1145062" cy="729821"/>
          </a:xfrm>
          <a:custGeom>
            <a:avLst/>
            <a:gdLst>
              <a:gd name="connsiteX0" fmla="*/ 860584 w 866775"/>
              <a:gd name="connsiteY0" fmla="*/ 549116 h 552450"/>
              <a:gd name="connsiteX1" fmla="*/ 498634 w 866775"/>
              <a:gd name="connsiteY1" fmla="*/ 7144 h 552450"/>
              <a:gd name="connsiteX2" fmla="*/ 7144 w 866775"/>
              <a:gd name="connsiteY2" fmla="*/ 7144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6775" h="552450">
                <a:moveTo>
                  <a:pt x="860584" y="549116"/>
                </a:moveTo>
                <a:lnTo>
                  <a:pt x="498634" y="7144"/>
                </a:lnTo>
                <a:lnTo>
                  <a:pt x="7144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F0003AFB-6319-4FDE-B415-2F92979E3300}"/>
              </a:ext>
            </a:extLst>
          </p:cNvPr>
          <p:cNvSpPr/>
          <p:nvPr/>
        </p:nvSpPr>
        <p:spPr>
          <a:xfrm>
            <a:off x="6407523" y="2293812"/>
            <a:ext cx="2617285" cy="780152"/>
          </a:xfrm>
          <a:custGeom>
            <a:avLst/>
            <a:gdLst>
              <a:gd name="connsiteX0" fmla="*/ 7144 w 1981200"/>
              <a:gd name="connsiteY0" fmla="*/ 7144 h 590550"/>
              <a:gd name="connsiteX1" fmla="*/ 913924 w 1981200"/>
              <a:gd name="connsiteY1" fmla="*/ 583406 h 590550"/>
              <a:gd name="connsiteX2" fmla="*/ 1979771 w 1981200"/>
              <a:gd name="connsiteY2" fmla="*/ 583406 h 590550"/>
              <a:gd name="connsiteX3" fmla="*/ 1594961 w 1981200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200" h="590550">
                <a:moveTo>
                  <a:pt x="7144" y="7144"/>
                </a:moveTo>
                <a:lnTo>
                  <a:pt x="913924" y="583406"/>
                </a:lnTo>
                <a:lnTo>
                  <a:pt x="1979771" y="583406"/>
                </a:lnTo>
                <a:lnTo>
                  <a:pt x="1594961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AF7594F9-33CD-41A9-AF86-53EF791CF5B9}"/>
              </a:ext>
            </a:extLst>
          </p:cNvPr>
          <p:cNvSpPr/>
          <p:nvPr/>
        </p:nvSpPr>
        <p:spPr>
          <a:xfrm>
            <a:off x="7664574" y="3092838"/>
            <a:ext cx="1900048" cy="780152"/>
          </a:xfrm>
          <a:custGeom>
            <a:avLst/>
            <a:gdLst>
              <a:gd name="connsiteX0" fmla="*/ 7144 w 1438275"/>
              <a:gd name="connsiteY0" fmla="*/ 7144 h 590550"/>
              <a:gd name="connsiteX1" fmla="*/ 913924 w 1438275"/>
              <a:gd name="connsiteY1" fmla="*/ 583406 h 590550"/>
              <a:gd name="connsiteX2" fmla="*/ 1431131 w 1438275"/>
              <a:gd name="connsiteY2" fmla="*/ 583406 h 590550"/>
              <a:gd name="connsiteX3" fmla="*/ 1047274 w 1438275"/>
              <a:gd name="connsiteY3" fmla="*/ 7144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8275" h="590550">
                <a:moveTo>
                  <a:pt x="7144" y="7144"/>
                </a:moveTo>
                <a:lnTo>
                  <a:pt x="913924" y="583406"/>
                </a:lnTo>
                <a:lnTo>
                  <a:pt x="1431131" y="583406"/>
                </a:lnTo>
                <a:lnTo>
                  <a:pt x="1047274" y="7144"/>
                </a:lnTo>
                <a:close/>
              </a:path>
            </a:pathLst>
          </a:custGeom>
          <a:solidFill>
            <a:srgbClr val="0078D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E8BB5F5B-9552-4901-9A71-1B83AD735C0E}"/>
              </a:ext>
            </a:extLst>
          </p:cNvPr>
          <p:cNvSpPr/>
          <p:nvPr/>
        </p:nvSpPr>
        <p:spPr>
          <a:xfrm>
            <a:off x="8560362" y="2293812"/>
            <a:ext cx="1570500" cy="780152"/>
          </a:xfrm>
          <a:custGeom>
            <a:avLst/>
            <a:gdLst>
              <a:gd name="connsiteX0" fmla="*/ 1190149 w 1190625"/>
              <a:gd name="connsiteY0" fmla="*/ 583406 h 590550"/>
              <a:gd name="connsiteX1" fmla="*/ 1190149 w 1190625"/>
              <a:gd name="connsiteY1" fmla="*/ 583406 h 590550"/>
              <a:gd name="connsiteX2" fmla="*/ 1190149 w 1190625"/>
              <a:gd name="connsiteY2" fmla="*/ 7144 h 590550"/>
              <a:gd name="connsiteX3" fmla="*/ 7144 w 1190625"/>
              <a:gd name="connsiteY3" fmla="*/ 7144 h 590550"/>
              <a:gd name="connsiteX4" fmla="*/ 391954 w 1190625"/>
              <a:gd name="connsiteY4" fmla="*/ 583406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0625" h="590550">
                <a:moveTo>
                  <a:pt x="1190149" y="583406"/>
                </a:moveTo>
                <a:lnTo>
                  <a:pt x="1190149" y="583406"/>
                </a:lnTo>
                <a:lnTo>
                  <a:pt x="1190149" y="7144"/>
                </a:lnTo>
                <a:lnTo>
                  <a:pt x="7144" y="7144"/>
                </a:lnTo>
                <a:lnTo>
                  <a:pt x="391954" y="583406"/>
                </a:lnTo>
                <a:close/>
              </a:path>
            </a:pathLst>
          </a:custGeom>
          <a:solidFill>
            <a:srgbClr val="D2D2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6140BB49-F528-46A5-9ACC-7525D8A07FD7}"/>
              </a:ext>
            </a:extLst>
          </p:cNvPr>
          <p:cNvSpPr/>
          <p:nvPr/>
        </p:nvSpPr>
        <p:spPr>
          <a:xfrm>
            <a:off x="9619532" y="3891864"/>
            <a:ext cx="502561" cy="754986"/>
          </a:xfrm>
          <a:custGeom>
            <a:avLst/>
            <a:gdLst>
              <a:gd name="connsiteX0" fmla="*/ 383381 w 381000"/>
              <a:gd name="connsiteY0" fmla="*/ 7144 h 571500"/>
              <a:gd name="connsiteX1" fmla="*/ 7144 w 381000"/>
              <a:gd name="connsiteY1" fmla="*/ 7144 h 571500"/>
              <a:gd name="connsiteX2" fmla="*/ 383381 w 381000"/>
              <a:gd name="connsiteY2" fmla="*/ 571976 h 571500"/>
              <a:gd name="connsiteX3" fmla="*/ 383381 w 381000"/>
              <a:gd name="connsiteY3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" h="571500">
                <a:moveTo>
                  <a:pt x="383381" y="7144"/>
                </a:moveTo>
                <a:lnTo>
                  <a:pt x="7144" y="7144"/>
                </a:lnTo>
                <a:lnTo>
                  <a:pt x="383381" y="571976"/>
                </a:lnTo>
                <a:lnTo>
                  <a:pt x="383381" y="7144"/>
                </a:lnTo>
                <a:close/>
              </a:path>
            </a:pathLst>
          </a:custGeom>
          <a:solidFill>
            <a:srgbClr val="D2D2D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914049">
              <a:defRPr/>
            </a:pPr>
            <a:endParaRPr lang="en-US" dirty="0">
              <a:solidFill>
                <a:srgbClr val="1A1A1A"/>
              </a:solidFill>
              <a:latin typeface="Segoe UI"/>
              <a:ea typeface="MS PGothic" panose="020B0600070205080204" pitchFamily="34" charset="-128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B99DE648-493A-49B3-B2D1-A7AC19D8F770}"/>
              </a:ext>
            </a:extLst>
          </p:cNvPr>
          <p:cNvGrpSpPr/>
          <p:nvPr/>
        </p:nvGrpSpPr>
        <p:grpSpPr>
          <a:xfrm>
            <a:off x="5121529" y="1475908"/>
            <a:ext cx="3372271" cy="792736"/>
            <a:chOff x="5115466" y="1475354"/>
            <a:chExt cx="3373228" cy="792960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1F0212F-FC00-468A-8B61-536DB9A66C3A}"/>
                </a:ext>
              </a:extLst>
            </p:cNvPr>
            <p:cNvSpPr/>
            <p:nvPr/>
          </p:nvSpPr>
          <p:spPr>
            <a:xfrm>
              <a:off x="5115466" y="1475354"/>
              <a:ext cx="3373228" cy="792960"/>
            </a:xfrm>
            <a:custGeom>
              <a:avLst/>
              <a:gdLst>
                <a:gd name="connsiteX0" fmla="*/ 2549366 w 2552700"/>
                <a:gd name="connsiteY0" fmla="*/ 597694 h 600075"/>
                <a:gd name="connsiteX1" fmla="*/ 2155984 w 2552700"/>
                <a:gd name="connsiteY1" fmla="*/ 7144 h 600075"/>
                <a:gd name="connsiteX2" fmla="*/ 7144 w 2552700"/>
                <a:gd name="connsiteY2" fmla="*/ 7144 h 600075"/>
                <a:gd name="connsiteX3" fmla="*/ 935831 w 2552700"/>
                <a:gd name="connsiteY3" fmla="*/ 59769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2700" h="600075">
                  <a:moveTo>
                    <a:pt x="2549366" y="597694"/>
                  </a:moveTo>
                  <a:lnTo>
                    <a:pt x="2155984" y="7144"/>
                  </a:lnTo>
                  <a:lnTo>
                    <a:pt x="7144" y="7144"/>
                  </a:lnTo>
                  <a:lnTo>
                    <a:pt x="935831" y="597694"/>
                  </a:ln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8ECBCC9A-2E80-43E9-B620-851723D34B64}"/>
                </a:ext>
              </a:extLst>
            </p:cNvPr>
            <p:cNvSpPr txBox="1"/>
            <p:nvPr/>
          </p:nvSpPr>
          <p:spPr>
            <a:xfrm>
              <a:off x="5743536" y="1624623"/>
              <a:ext cx="2566860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Manual processes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F948834-9960-443E-9CBE-510D3DDA659A}"/>
              </a:ext>
            </a:extLst>
          </p:cNvPr>
          <p:cNvGrpSpPr/>
          <p:nvPr/>
        </p:nvGrpSpPr>
        <p:grpSpPr>
          <a:xfrm>
            <a:off x="8020109" y="1475908"/>
            <a:ext cx="2110753" cy="792736"/>
            <a:chOff x="8000330" y="1475354"/>
            <a:chExt cx="2114561" cy="792960"/>
          </a:xfrm>
        </p:grpSpPr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85D5829-4124-43AB-A5F5-2851C8242AB8}"/>
                </a:ext>
              </a:extLst>
            </p:cNvPr>
            <p:cNvSpPr/>
            <p:nvPr/>
          </p:nvSpPr>
          <p:spPr>
            <a:xfrm>
              <a:off x="8000330" y="1475354"/>
              <a:ext cx="2114561" cy="792960"/>
            </a:xfrm>
            <a:custGeom>
              <a:avLst/>
              <a:gdLst>
                <a:gd name="connsiteX0" fmla="*/ 1602581 w 1600200"/>
                <a:gd name="connsiteY0" fmla="*/ 597694 h 600075"/>
                <a:gd name="connsiteX1" fmla="*/ 1602581 w 1600200"/>
                <a:gd name="connsiteY1" fmla="*/ 7144 h 600075"/>
                <a:gd name="connsiteX2" fmla="*/ 7144 w 1600200"/>
                <a:gd name="connsiteY2" fmla="*/ 7144 h 600075"/>
                <a:gd name="connsiteX3" fmla="*/ 400526 w 1600200"/>
                <a:gd name="connsiteY3" fmla="*/ 59769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200" h="600075">
                  <a:moveTo>
                    <a:pt x="1602581" y="597694"/>
                  </a:moveTo>
                  <a:lnTo>
                    <a:pt x="1602581" y="7144"/>
                  </a:lnTo>
                  <a:lnTo>
                    <a:pt x="7144" y="7144"/>
                  </a:lnTo>
                  <a:lnTo>
                    <a:pt x="400526" y="59769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CD2739A-08AC-4EFE-B06F-CA3084C8501F}"/>
                </a:ext>
              </a:extLst>
            </p:cNvPr>
            <p:cNvSpPr txBox="1"/>
            <p:nvPr/>
          </p:nvSpPr>
          <p:spPr>
            <a:xfrm>
              <a:off x="8520018" y="1624623"/>
              <a:ext cx="1457517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Decisions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4E91878-07FB-4F6F-B41F-F2AE21DE3320}"/>
              </a:ext>
            </a:extLst>
          </p:cNvPr>
          <p:cNvGrpSpPr/>
          <p:nvPr/>
        </p:nvGrpSpPr>
        <p:grpSpPr>
          <a:xfrm>
            <a:off x="10171516" y="1471305"/>
            <a:ext cx="1448754" cy="4018721"/>
            <a:chOff x="10172672" y="1470748"/>
            <a:chExt cx="1449166" cy="401986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FBF6497-BCB4-4D3F-9E54-B27D01C7045A}"/>
                </a:ext>
              </a:extLst>
            </p:cNvPr>
            <p:cNvSpPr/>
            <p:nvPr/>
          </p:nvSpPr>
          <p:spPr>
            <a:xfrm>
              <a:off x="10172672" y="1470748"/>
              <a:ext cx="1449166" cy="4019861"/>
            </a:xfrm>
            <a:custGeom>
              <a:avLst/>
              <a:gdLst>
                <a:gd name="connsiteX0" fmla="*/ 12497 w 1449166"/>
                <a:gd name="connsiteY0" fmla="*/ 12497 h 4019861"/>
                <a:gd name="connsiteX1" fmla="*/ 1441501 w 1449166"/>
                <a:gd name="connsiteY1" fmla="*/ 12497 h 4019861"/>
                <a:gd name="connsiteX2" fmla="*/ 1441501 w 1449166"/>
                <a:gd name="connsiteY2" fmla="*/ 4013456 h 4019861"/>
                <a:gd name="connsiteX3" fmla="*/ 12497 w 1449166"/>
                <a:gd name="connsiteY3" fmla="*/ 4013456 h 401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66" h="4019861">
                  <a:moveTo>
                    <a:pt x="12497" y="12497"/>
                  </a:moveTo>
                  <a:lnTo>
                    <a:pt x="1441501" y="12497"/>
                  </a:lnTo>
                  <a:lnTo>
                    <a:pt x="1441501" y="4013456"/>
                  </a:lnTo>
                  <a:lnTo>
                    <a:pt x="12497" y="4013456"/>
                  </a:lnTo>
                  <a:close/>
                </a:path>
              </a:pathLst>
            </a:custGeom>
            <a:solidFill>
              <a:srgbClr val="505050">
                <a:alpha val="75000"/>
              </a:srgbClr>
            </a:solidFill>
            <a:ln w="125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84A773D-37C5-4A15-84B5-E4DB7C5C0186}"/>
                </a:ext>
              </a:extLst>
            </p:cNvPr>
            <p:cNvSpPr txBox="1"/>
            <p:nvPr/>
          </p:nvSpPr>
          <p:spPr>
            <a:xfrm>
              <a:off x="10216287" y="3197371"/>
              <a:ext cx="1366113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Action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EA0BE1-6A25-4ABD-AC77-236A68A36A2A}"/>
              </a:ext>
            </a:extLst>
          </p:cNvPr>
          <p:cNvGrpSpPr/>
          <p:nvPr/>
        </p:nvGrpSpPr>
        <p:grpSpPr>
          <a:xfrm>
            <a:off x="10089838" y="4646175"/>
            <a:ext cx="1549539" cy="843849"/>
            <a:chOff x="10090971" y="4646521"/>
            <a:chExt cx="1549978" cy="8440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B340F47-3C8A-45ED-99F6-A076C7B250B8}"/>
                </a:ext>
              </a:extLst>
            </p:cNvPr>
            <p:cNvGrpSpPr/>
            <p:nvPr/>
          </p:nvGrpSpPr>
          <p:grpSpPr>
            <a:xfrm>
              <a:off x="10172672" y="4671515"/>
              <a:ext cx="1449166" cy="819094"/>
              <a:chOff x="10172672" y="4671515"/>
              <a:chExt cx="1449166" cy="819094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DF81CC5E-DC75-46AB-9F00-25804B2B0591}"/>
                  </a:ext>
                </a:extLst>
              </p:cNvPr>
              <p:cNvSpPr/>
              <p:nvPr/>
            </p:nvSpPr>
            <p:spPr>
              <a:xfrm>
                <a:off x="10172672" y="4671515"/>
                <a:ext cx="1449166" cy="819094"/>
              </a:xfrm>
              <a:custGeom>
                <a:avLst/>
                <a:gdLst>
                  <a:gd name="connsiteX0" fmla="*/ 12497 w 1449166"/>
                  <a:gd name="connsiteY0" fmla="*/ 12497 h 819094"/>
                  <a:gd name="connsiteX1" fmla="*/ 1441501 w 1449166"/>
                  <a:gd name="connsiteY1" fmla="*/ 12497 h 819094"/>
                  <a:gd name="connsiteX2" fmla="*/ 1441501 w 1449166"/>
                  <a:gd name="connsiteY2" fmla="*/ 812689 h 819094"/>
                  <a:gd name="connsiteX3" fmla="*/ 12497 w 1449166"/>
                  <a:gd name="connsiteY3" fmla="*/ 812689 h 819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9166" h="819094">
                    <a:moveTo>
                      <a:pt x="12497" y="12497"/>
                    </a:moveTo>
                    <a:lnTo>
                      <a:pt x="1441501" y="12497"/>
                    </a:lnTo>
                    <a:lnTo>
                      <a:pt x="1441501" y="812689"/>
                    </a:lnTo>
                    <a:lnTo>
                      <a:pt x="12497" y="812689"/>
                    </a:lnTo>
                    <a:close/>
                  </a:path>
                </a:pathLst>
              </a:custGeom>
              <a:solidFill>
                <a:srgbClr val="008272"/>
              </a:solidFill>
              <a:ln w="12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049">
                  <a:defRPr/>
                </a:pPr>
                <a:endParaRPr lang="en-US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765D5303-0C9E-4322-BE37-FE2C328B4E4A}"/>
                  </a:ext>
                </a:extLst>
              </p:cNvPr>
              <p:cNvSpPr txBox="1"/>
              <p:nvPr/>
            </p:nvSpPr>
            <p:spPr>
              <a:xfrm>
                <a:off x="10205930" y="4831067"/>
                <a:ext cx="1400853" cy="538914"/>
              </a:xfrm>
              <a:prstGeom prst="rect">
                <a:avLst/>
              </a:prstGeom>
              <a:noFill/>
            </p:spPr>
            <p:txBody>
              <a:bodyPr wrap="square" lIns="0" tIns="143366" rIns="0" bIns="143366" rtlCol="0">
                <a:spAutoFit/>
              </a:bodyPr>
              <a:lstStyle/>
              <a:p>
                <a:pPr algn="ctr" defTabSz="913963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en-US" dirty="0">
                    <a:gradFill>
                      <a:gsLst>
                        <a:gs pos="39891">
                          <a:srgbClr val="FFFFFF"/>
                        </a:gs>
                        <a:gs pos="25683">
                          <a:srgbClr val="FFFFFF"/>
                        </a:gs>
                      </a:gsLst>
                      <a:lin ang="5400000" scaled="1"/>
                    </a:gradFill>
                    <a:latin typeface="Segoe UI"/>
                    <a:ea typeface="MS PGothic" panose="020B0600070205080204" pitchFamily="34" charset="-128"/>
                    <a:cs typeface="Segoe UI" panose="020B0502040204020203" pitchFamily="34" charset="0"/>
                  </a:rPr>
                  <a:t>Automation</a:t>
                </a:r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1B4600-526E-41AC-8BD5-9B02EE797A26}"/>
                </a:ext>
              </a:extLst>
            </p:cNvPr>
            <p:cNvSpPr/>
            <p:nvPr/>
          </p:nvSpPr>
          <p:spPr>
            <a:xfrm>
              <a:off x="10090971" y="4646521"/>
              <a:ext cx="1549978" cy="63007"/>
            </a:xfrm>
            <a:custGeom>
              <a:avLst/>
              <a:gdLst>
                <a:gd name="connsiteX0" fmla="*/ 1523202 w 1549977"/>
                <a:gd name="connsiteY0" fmla="*/ 37491 h 63007"/>
                <a:gd name="connsiteX1" fmla="*/ 37491 w 1549977"/>
                <a:gd name="connsiteY1" fmla="*/ 37491 h 6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9977" h="63007">
                  <a:moveTo>
                    <a:pt x="1523202" y="37491"/>
                  </a:moveTo>
                  <a:lnTo>
                    <a:pt x="37491" y="37491"/>
                  </a:lnTo>
                </a:path>
              </a:pathLst>
            </a:custGeom>
            <a:ln w="3778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E54E55-77D4-4AFC-ACA6-C60AE331B40B}"/>
              </a:ext>
            </a:extLst>
          </p:cNvPr>
          <p:cNvSpPr/>
          <p:nvPr/>
        </p:nvSpPr>
        <p:spPr>
          <a:xfrm>
            <a:off x="2060274" y="3093177"/>
            <a:ext cx="1436157" cy="2393596"/>
          </a:xfrm>
          <a:custGeom>
            <a:avLst/>
            <a:gdLst>
              <a:gd name="connsiteX0" fmla="*/ 9451 w 1436564"/>
              <a:gd name="connsiteY0" fmla="*/ 9451 h 2394274"/>
              <a:gd name="connsiteX1" fmla="*/ 1438455 w 1436564"/>
              <a:gd name="connsiteY1" fmla="*/ 9451 h 2394274"/>
              <a:gd name="connsiteX2" fmla="*/ 1438455 w 1436564"/>
              <a:gd name="connsiteY2" fmla="*/ 2391125 h 2394274"/>
              <a:gd name="connsiteX3" fmla="*/ 9451 w 1436564"/>
              <a:gd name="connsiteY3" fmla="*/ 2391125 h 2394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564" h="2394274">
                <a:moveTo>
                  <a:pt x="9451" y="9451"/>
                </a:moveTo>
                <a:lnTo>
                  <a:pt x="1438455" y="9451"/>
                </a:lnTo>
                <a:lnTo>
                  <a:pt x="1438455" y="2391125"/>
                </a:lnTo>
                <a:lnTo>
                  <a:pt x="9451" y="2391125"/>
                </a:lnTo>
                <a:close/>
              </a:path>
            </a:pathLst>
          </a:custGeom>
          <a:solidFill>
            <a:srgbClr val="73737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Advanced</a:t>
            </a:r>
          </a:p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Analytics </a:t>
            </a:r>
            <a:b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</a:b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+ AI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F8E2346-D3D8-462F-9883-2866B54E6B03}"/>
              </a:ext>
            </a:extLst>
          </p:cNvPr>
          <p:cNvSpPr/>
          <p:nvPr/>
        </p:nvSpPr>
        <p:spPr>
          <a:xfrm>
            <a:off x="2060274" y="1474350"/>
            <a:ext cx="1436157" cy="1599930"/>
          </a:xfrm>
          <a:custGeom>
            <a:avLst/>
            <a:gdLst>
              <a:gd name="connsiteX0" fmla="*/ 9451 w 1436564"/>
              <a:gd name="connsiteY0" fmla="*/ 9451 h 1600383"/>
              <a:gd name="connsiteX1" fmla="*/ 1438455 w 1436564"/>
              <a:gd name="connsiteY1" fmla="*/ 9451 h 1600383"/>
              <a:gd name="connsiteX2" fmla="*/ 1438455 w 1436564"/>
              <a:gd name="connsiteY2" fmla="*/ 1590933 h 1600383"/>
              <a:gd name="connsiteX3" fmla="*/ 9451 w 1436564"/>
              <a:gd name="connsiteY3" fmla="*/ 1590933 h 1600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564" h="1600383">
                <a:moveTo>
                  <a:pt x="9451" y="9451"/>
                </a:moveTo>
                <a:lnTo>
                  <a:pt x="1438455" y="9451"/>
                </a:lnTo>
                <a:lnTo>
                  <a:pt x="1438455" y="1590933"/>
                </a:lnTo>
                <a:lnTo>
                  <a:pt x="9451" y="1590933"/>
                </a:lnTo>
                <a:close/>
              </a:path>
            </a:pathLst>
          </a:custGeom>
          <a:solidFill>
            <a:srgbClr val="73737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Business</a:t>
            </a:r>
          </a:p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latin typeface="Segoe UI"/>
                <a:ea typeface="Segoe UI" pitchFamily="34" charset="0"/>
                <a:cs typeface="Segoe UI" panose="020B0502040204020203" pitchFamily="34" charset="0"/>
              </a:rPr>
              <a:t>Intelligence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3AE774-FE08-4C61-900C-1D7468775614}"/>
              </a:ext>
            </a:extLst>
          </p:cNvPr>
          <p:cNvGrpSpPr/>
          <p:nvPr/>
        </p:nvGrpSpPr>
        <p:grpSpPr>
          <a:xfrm>
            <a:off x="585763" y="5677132"/>
            <a:ext cx="11019458" cy="365657"/>
            <a:chOff x="461658" y="5880496"/>
            <a:chExt cx="11363425" cy="373094"/>
          </a:xfrm>
        </p:grpSpPr>
        <p:cxnSp>
          <p:nvCxnSpPr>
            <p:cNvPr id="4" name="Straight Arrow Connector 3"/>
            <p:cNvCxnSpPr>
              <a:cxnSpLocks/>
            </p:cNvCxnSpPr>
            <p:nvPr/>
          </p:nvCxnSpPr>
          <p:spPr>
            <a:xfrm>
              <a:off x="461658" y="6067043"/>
              <a:ext cx="11338288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440722" y="5920374"/>
              <a:ext cx="1154410" cy="282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14" tIns="0" rIns="91414" bIns="0" rtlCol="0">
              <a:spAutoFit/>
            </a:bodyPr>
            <a:lstStyle/>
            <a:p>
              <a:pPr algn="ctr"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000" dirty="0">
                  <a:solidFill>
                    <a:srgbClr val="1A1A1A"/>
                  </a:soli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Value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D90B58A-2CD3-4B28-9022-8FCC6578C1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25210" y="5880496"/>
              <a:ext cx="199873" cy="373094"/>
            </a:xfrm>
            <a:custGeom>
              <a:avLst/>
              <a:gdLst/>
              <a:ahLst/>
              <a:cxnLst/>
              <a:rect l="0" t="0" r="0" b="0"/>
              <a:pathLst>
                <a:path w="142875" h="266700">
                  <a:moveTo>
                    <a:pt x="10050" y="10050"/>
                  </a:moveTo>
                  <a:lnTo>
                    <a:pt x="136732" y="136732"/>
                  </a:lnTo>
                  <a:lnTo>
                    <a:pt x="10050" y="264367"/>
                  </a:lnTo>
                </a:path>
              </a:pathLst>
            </a:custGeom>
            <a:ln w="19050">
              <a:solidFill>
                <a:schemeClr val="bg1">
                  <a:lumMod val="50000"/>
                </a:schemeClr>
              </a:solidFill>
              <a:headEnd type="none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3963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A8384D0-6153-47E9-81FA-46F6DC340617}"/>
              </a:ext>
            </a:extLst>
          </p:cNvPr>
          <p:cNvGrpSpPr/>
          <p:nvPr/>
        </p:nvGrpSpPr>
        <p:grpSpPr>
          <a:xfrm>
            <a:off x="571940" y="1471305"/>
            <a:ext cx="1448754" cy="4018721"/>
            <a:chOff x="570371" y="1470748"/>
            <a:chExt cx="1449166" cy="401986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4F0A05-30BC-47C1-823B-C91BE7E6963E}"/>
                </a:ext>
              </a:extLst>
            </p:cNvPr>
            <p:cNvSpPr/>
            <p:nvPr/>
          </p:nvSpPr>
          <p:spPr>
            <a:xfrm>
              <a:off x="570371" y="1470748"/>
              <a:ext cx="1449166" cy="4019861"/>
            </a:xfrm>
            <a:custGeom>
              <a:avLst/>
              <a:gdLst>
                <a:gd name="connsiteX0" fmla="*/ 12497 w 1449166"/>
                <a:gd name="connsiteY0" fmla="*/ 12497 h 4019861"/>
                <a:gd name="connsiteX1" fmla="*/ 1441501 w 1449166"/>
                <a:gd name="connsiteY1" fmla="*/ 12497 h 4019861"/>
                <a:gd name="connsiteX2" fmla="*/ 1441501 w 1449166"/>
                <a:gd name="connsiteY2" fmla="*/ 4013456 h 4019861"/>
                <a:gd name="connsiteX3" fmla="*/ 12497 w 1449166"/>
                <a:gd name="connsiteY3" fmla="*/ 4013456 h 4019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9166" h="4019861">
                  <a:moveTo>
                    <a:pt x="12497" y="12497"/>
                  </a:moveTo>
                  <a:lnTo>
                    <a:pt x="1441501" y="12497"/>
                  </a:lnTo>
                  <a:lnTo>
                    <a:pt x="1441501" y="4013456"/>
                  </a:lnTo>
                  <a:lnTo>
                    <a:pt x="12497" y="4013456"/>
                  </a:lnTo>
                  <a:close/>
                </a:path>
              </a:pathLst>
            </a:custGeom>
            <a:solidFill>
              <a:srgbClr val="002050"/>
            </a:solidFill>
            <a:ln w="125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049">
                <a:defRPr/>
              </a:pPr>
              <a:endParaRPr lang="en-US" dirty="0">
                <a:solidFill>
                  <a:srgbClr val="1A1A1A"/>
                </a:solidFill>
                <a:latin typeface="Segoe UI"/>
                <a:ea typeface="MS PGothic" panose="020B0600070205080204" pitchFamily="34" charset="-128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377947-C5B8-495B-891E-7AF42382584B}"/>
                </a:ext>
              </a:extLst>
            </p:cNvPr>
            <p:cNvSpPr txBox="1"/>
            <p:nvPr/>
          </p:nvSpPr>
          <p:spPr>
            <a:xfrm>
              <a:off x="855059" y="3200096"/>
              <a:ext cx="879790" cy="538914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>
              <a:spAutoFit/>
            </a:bodyPr>
            <a:lstStyle/>
            <a:p>
              <a:pPr defTabSz="913963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dirty="0">
                  <a:gradFill>
                    <a:gsLst>
                      <a:gs pos="39891">
                        <a:srgbClr val="FFFFFF"/>
                      </a:gs>
                      <a:gs pos="25683">
                        <a:srgbClr val="FFFFFF"/>
                      </a:gs>
                    </a:gsLst>
                    <a:lin ang="5400000" scaled="1"/>
                  </a:gradFill>
                  <a:latin typeface="Segoe UI"/>
                  <a:ea typeface="MS PGothic" panose="020B0600070205080204" pitchFamily="34" charset="-128"/>
                  <a:cs typeface="Segoe UI" panose="020B0502040204020203" pitchFamily="34" charset="0"/>
                </a:rPr>
                <a:t>Data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B7D7B0C2-0E6F-456D-810B-D5DE7E360F84}"/>
              </a:ext>
            </a:extLst>
          </p:cNvPr>
          <p:cNvSpPr/>
          <p:nvPr/>
        </p:nvSpPr>
        <p:spPr>
          <a:xfrm>
            <a:off x="3554475" y="1603049"/>
            <a:ext cx="2062759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happened?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Static reports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E0FF592-9B88-4D23-AC13-BEFE3B096FD9}"/>
              </a:ext>
            </a:extLst>
          </p:cNvPr>
          <p:cNvSpPr/>
          <p:nvPr/>
        </p:nvSpPr>
        <p:spPr>
          <a:xfrm>
            <a:off x="3554475" y="2414659"/>
            <a:ext cx="2695992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Why did it happen?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Interactive dashboards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C1ECD3-ADC0-42FA-BD4D-EB7BA998FAB1}"/>
              </a:ext>
            </a:extLst>
          </p:cNvPr>
          <p:cNvSpPr/>
          <p:nvPr/>
        </p:nvSpPr>
        <p:spPr>
          <a:xfrm>
            <a:off x="3569322" y="3213687"/>
            <a:ext cx="2528788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will happen?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Predictions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90DC9B-E69D-41AE-8A48-8E21312354CF}"/>
              </a:ext>
            </a:extLst>
          </p:cNvPr>
          <p:cNvSpPr/>
          <p:nvPr/>
        </p:nvSpPr>
        <p:spPr>
          <a:xfrm>
            <a:off x="3569321" y="4012712"/>
            <a:ext cx="2695992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What should I do?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Recommendations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1B8B39B-4132-48B7-AD4D-4F89EB8363BB}"/>
              </a:ext>
            </a:extLst>
          </p:cNvPr>
          <p:cNvSpPr/>
          <p:nvPr/>
        </p:nvSpPr>
        <p:spPr>
          <a:xfrm>
            <a:off x="3545818" y="4818033"/>
            <a:ext cx="5014054" cy="547367"/>
          </a:xfrm>
          <a:prstGeom prst="rect">
            <a:avLst/>
          </a:prstGeom>
          <a:effectLst/>
        </p:spPr>
        <p:txBody>
          <a:bodyPr wrap="square" lIns="182828" rIns="182828">
            <a:spAutoFit/>
          </a:bodyPr>
          <a:lstStyle/>
          <a:p>
            <a:pPr defTabSz="914049">
              <a:defRPr/>
            </a:pPr>
            <a:r>
              <a:rPr lang="en-US" sz="1600" i="1" dirty="0">
                <a:solidFill>
                  <a:srgbClr val="FFFFFF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Is it repeatable?</a:t>
            </a:r>
          </a:p>
          <a:p>
            <a:pPr defTabSz="914049">
              <a:defRPr/>
            </a:pPr>
            <a:r>
              <a:rPr lang="en-US" sz="1300" dirty="0">
                <a:solidFill>
                  <a:srgbClr val="00BCF2"/>
                </a:solidFill>
                <a:latin typeface="Segoe UI"/>
                <a:ea typeface="MS PGothic" panose="020B0600070205080204" pitchFamily="34" charset="-128"/>
                <a:cs typeface="Segoe UI Semilight" panose="020B0402040204020203" pitchFamily="34" charset="0"/>
              </a:rPr>
              <a:t>Automation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C26EAE5-0DE8-4988-98DF-FE68611FC118}"/>
              </a:ext>
            </a:extLst>
          </p:cNvPr>
          <p:cNvGrpSpPr/>
          <p:nvPr/>
        </p:nvGrpSpPr>
        <p:grpSpPr>
          <a:xfrm>
            <a:off x="1938927" y="2133639"/>
            <a:ext cx="210252" cy="210252"/>
            <a:chOff x="1549530" y="1697290"/>
            <a:chExt cx="210312" cy="210312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B5C9501-EF9E-47FE-AB2D-EE1A9EEB59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49530" y="1697290"/>
              <a:ext cx="210312" cy="2103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390">
                <a:lnSpc>
                  <a:spcPct val="90000"/>
                </a:lnSpc>
                <a:defRPr/>
              </a:pPr>
              <a:endParaRPr lang="en-US" sz="23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AE4DA81-5523-42BA-8A65-F93A69AD59E5}"/>
                </a:ext>
              </a:extLst>
            </p:cNvPr>
            <p:cNvGrpSpPr/>
            <p:nvPr/>
          </p:nvGrpSpPr>
          <p:grpSpPr>
            <a:xfrm>
              <a:off x="1563313" y="1711006"/>
              <a:ext cx="182746" cy="182880"/>
              <a:chOff x="2143982" y="1132938"/>
              <a:chExt cx="182746" cy="182880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14E72E7E-15A0-4781-88C7-00C3B20E27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48487" y="1137510"/>
                <a:ext cx="173736" cy="1737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PageRight_E761">
                <a:extLst>
                  <a:ext uri="{FF2B5EF4-FFF2-40B4-BE49-F238E27FC236}">
                    <a16:creationId xmlns:a16="http://schemas.microsoft.com/office/drawing/2014/main" id="{DEFA3A7A-29D6-4C5E-B861-E4482C5ED6A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43982" y="1132938"/>
                <a:ext cx="182746" cy="182880"/>
              </a:xfrm>
              <a:custGeom>
                <a:avLst/>
                <a:gdLst>
                  <a:gd name="T0" fmla="*/ 1613 w 3225"/>
                  <a:gd name="T1" fmla="*/ 0 h 3225"/>
                  <a:gd name="T2" fmla="*/ 3225 w 3225"/>
                  <a:gd name="T3" fmla="*/ 1612 h 3225"/>
                  <a:gd name="T4" fmla="*/ 1613 w 3225"/>
                  <a:gd name="T5" fmla="*/ 3225 h 3225"/>
                  <a:gd name="T6" fmla="*/ 0 w 3225"/>
                  <a:gd name="T7" fmla="*/ 1612 h 3225"/>
                  <a:gd name="T8" fmla="*/ 1613 w 3225"/>
                  <a:gd name="T9" fmla="*/ 0 h 3225"/>
                  <a:gd name="T10" fmla="*/ 1354 w 3225"/>
                  <a:gd name="T11" fmla="*/ 2433 h 3225"/>
                  <a:gd name="T12" fmla="*/ 2164 w 3225"/>
                  <a:gd name="T13" fmla="*/ 1622 h 3225"/>
                  <a:gd name="T14" fmla="*/ 1354 w 3225"/>
                  <a:gd name="T15" fmla="*/ 811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1613" y="0"/>
                    </a:moveTo>
                    <a:cubicBezTo>
                      <a:pt x="2503" y="0"/>
                      <a:pt x="3225" y="722"/>
                      <a:pt x="3225" y="1612"/>
                    </a:cubicBez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lose/>
                    <a:moveTo>
                      <a:pt x="1354" y="2433"/>
                    </a:moveTo>
                    <a:cubicBezTo>
                      <a:pt x="2164" y="1622"/>
                      <a:pt x="2164" y="1622"/>
                      <a:pt x="2164" y="1622"/>
                    </a:cubicBezTo>
                    <a:cubicBezTo>
                      <a:pt x="1354" y="811"/>
                      <a:pt x="1354" y="811"/>
                      <a:pt x="1354" y="811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581" tIns="44792" rIns="89581" bIns="44792" numCol="1" anchor="t" anchorCtr="0" compatLnSpc="1">
                <a:prstTxWarp prst="textNoShape">
                  <a:avLst/>
                </a:prstTxWarp>
              </a:bodyPr>
              <a:lstStyle/>
              <a:p>
                <a:pPr defTabSz="456801">
                  <a:defRPr/>
                </a:pPr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2364F312-78AF-4D7C-9836-7512D7417008}"/>
              </a:ext>
            </a:extLst>
          </p:cNvPr>
          <p:cNvGrpSpPr/>
          <p:nvPr/>
        </p:nvGrpSpPr>
        <p:grpSpPr>
          <a:xfrm>
            <a:off x="10047321" y="4171116"/>
            <a:ext cx="210252" cy="210252"/>
            <a:chOff x="3574270" y="1063834"/>
            <a:chExt cx="210312" cy="210312"/>
          </a:xfrm>
        </p:grpSpPr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46DCA6E2-89CA-4271-BF5C-94E1BF11A7EB}"/>
                </a:ext>
              </a:extLst>
            </p:cNvPr>
            <p:cNvGrpSpPr/>
            <p:nvPr/>
          </p:nvGrpSpPr>
          <p:grpSpPr>
            <a:xfrm>
              <a:off x="3574270" y="1063834"/>
              <a:ext cx="210312" cy="210312"/>
              <a:chOff x="3924150" y="1015914"/>
              <a:chExt cx="210312" cy="210312"/>
            </a:xfrm>
          </p:grpSpPr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F06BBB93-E57B-4EC7-83BA-4C0A6A1D31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24150" y="1015914"/>
                <a:ext cx="210312" cy="2103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9D8ECC88-F540-4028-AAD4-ABEBCF21B6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42438" y="1034202"/>
                <a:ext cx="173736" cy="173736"/>
              </a:xfrm>
              <a:prstGeom prst="ellipse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73" name="PageRight_E761">
              <a:extLst>
                <a:ext uri="{FF2B5EF4-FFF2-40B4-BE49-F238E27FC236}">
                  <a16:creationId xmlns:a16="http://schemas.microsoft.com/office/drawing/2014/main" id="{6FB59261-1706-4E24-8094-213C8404A70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8053" y="1077550"/>
              <a:ext cx="182746" cy="182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581" tIns="44792" rIns="89581" bIns="44792" numCol="1" anchor="t" anchorCtr="0" compatLnSpc="1">
              <a:prstTxWarp prst="textNoShape">
                <a:avLst/>
              </a:prstTxWarp>
            </a:bodyPr>
            <a:lstStyle/>
            <a:p>
              <a:pPr defTabSz="456801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  <a:ea typeface="MS PGothic" panose="020B0600070205080204" pitchFamily="34" charset="-128"/>
              </a:endParaRP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8A2F180-D638-4DB7-91F5-EC0D6A631CD0}"/>
              </a:ext>
            </a:extLst>
          </p:cNvPr>
          <p:cNvGrpSpPr/>
          <p:nvPr/>
        </p:nvGrpSpPr>
        <p:grpSpPr>
          <a:xfrm>
            <a:off x="1928719" y="4200490"/>
            <a:ext cx="210252" cy="210252"/>
            <a:chOff x="1549530" y="1697290"/>
            <a:chExt cx="210312" cy="210312"/>
          </a:xfrm>
        </p:grpSpPr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8A3B2EE7-BD75-4A6B-8308-406D3A2386B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49530" y="1697290"/>
              <a:ext cx="210312" cy="210312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390">
                <a:lnSpc>
                  <a:spcPct val="90000"/>
                </a:lnSpc>
                <a:defRPr/>
              </a:pPr>
              <a:endParaRPr lang="en-US" sz="23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E21A8228-4C8F-42C0-9AE5-BEBB79E07BCF}"/>
                </a:ext>
              </a:extLst>
            </p:cNvPr>
            <p:cNvGrpSpPr/>
            <p:nvPr/>
          </p:nvGrpSpPr>
          <p:grpSpPr>
            <a:xfrm>
              <a:off x="1563313" y="1711006"/>
              <a:ext cx="182746" cy="182880"/>
              <a:chOff x="2143982" y="1132938"/>
              <a:chExt cx="182746" cy="182880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4733626B-4723-481D-A996-17E2E9F0B4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48487" y="1137510"/>
                <a:ext cx="173736" cy="17373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6" name="PageRight_E761">
                <a:extLst>
                  <a:ext uri="{FF2B5EF4-FFF2-40B4-BE49-F238E27FC236}">
                    <a16:creationId xmlns:a16="http://schemas.microsoft.com/office/drawing/2014/main" id="{AB0DF122-BE77-4873-92AA-8755A5D7406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43982" y="1132938"/>
                <a:ext cx="182746" cy="182880"/>
              </a:xfrm>
              <a:custGeom>
                <a:avLst/>
                <a:gdLst>
                  <a:gd name="T0" fmla="*/ 1613 w 3225"/>
                  <a:gd name="T1" fmla="*/ 0 h 3225"/>
                  <a:gd name="T2" fmla="*/ 3225 w 3225"/>
                  <a:gd name="T3" fmla="*/ 1612 h 3225"/>
                  <a:gd name="T4" fmla="*/ 1613 w 3225"/>
                  <a:gd name="T5" fmla="*/ 3225 h 3225"/>
                  <a:gd name="T6" fmla="*/ 0 w 3225"/>
                  <a:gd name="T7" fmla="*/ 1612 h 3225"/>
                  <a:gd name="T8" fmla="*/ 1613 w 3225"/>
                  <a:gd name="T9" fmla="*/ 0 h 3225"/>
                  <a:gd name="T10" fmla="*/ 1354 w 3225"/>
                  <a:gd name="T11" fmla="*/ 2433 h 3225"/>
                  <a:gd name="T12" fmla="*/ 2164 w 3225"/>
                  <a:gd name="T13" fmla="*/ 1622 h 3225"/>
                  <a:gd name="T14" fmla="*/ 1354 w 3225"/>
                  <a:gd name="T15" fmla="*/ 811 h 3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25" h="3225">
                    <a:moveTo>
                      <a:pt x="1613" y="0"/>
                    </a:moveTo>
                    <a:cubicBezTo>
                      <a:pt x="2503" y="0"/>
                      <a:pt x="3225" y="722"/>
                      <a:pt x="3225" y="1612"/>
                    </a:cubicBezTo>
                    <a:cubicBezTo>
                      <a:pt x="3225" y="2503"/>
                      <a:pt x="2503" y="3225"/>
                      <a:pt x="1613" y="3225"/>
                    </a:cubicBezTo>
                    <a:cubicBezTo>
                      <a:pt x="722" y="3225"/>
                      <a:pt x="0" y="2503"/>
                      <a:pt x="0" y="1612"/>
                    </a:cubicBezTo>
                    <a:cubicBezTo>
                      <a:pt x="0" y="722"/>
                      <a:pt x="722" y="0"/>
                      <a:pt x="1613" y="0"/>
                    </a:cubicBezTo>
                    <a:close/>
                    <a:moveTo>
                      <a:pt x="1354" y="2433"/>
                    </a:moveTo>
                    <a:cubicBezTo>
                      <a:pt x="2164" y="1622"/>
                      <a:pt x="2164" y="1622"/>
                      <a:pt x="2164" y="1622"/>
                    </a:cubicBezTo>
                    <a:cubicBezTo>
                      <a:pt x="1354" y="811"/>
                      <a:pt x="1354" y="811"/>
                      <a:pt x="1354" y="811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581" tIns="44792" rIns="89581" bIns="44792" numCol="1" anchor="t" anchorCtr="0" compatLnSpc="1">
                <a:prstTxWarp prst="textNoShape">
                  <a:avLst/>
                </a:prstTxWarp>
              </a:bodyPr>
              <a:lstStyle/>
              <a:p>
                <a:pPr defTabSz="456801">
                  <a:defRPr/>
                </a:pPr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 Semilight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573C1EC-66D4-4450-80DE-7AC41BD89BCF}"/>
              </a:ext>
            </a:extLst>
          </p:cNvPr>
          <p:cNvGrpSpPr/>
          <p:nvPr/>
        </p:nvGrpSpPr>
        <p:grpSpPr>
          <a:xfrm>
            <a:off x="10051567" y="2176070"/>
            <a:ext cx="210252" cy="210252"/>
            <a:chOff x="3574270" y="1063834"/>
            <a:chExt cx="210312" cy="21031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DD1E93-3183-4F01-BC44-89AA3B23A41F}"/>
                </a:ext>
              </a:extLst>
            </p:cNvPr>
            <p:cNvGrpSpPr/>
            <p:nvPr/>
          </p:nvGrpSpPr>
          <p:grpSpPr>
            <a:xfrm>
              <a:off x="3574270" y="1063834"/>
              <a:ext cx="210312" cy="210312"/>
              <a:chOff x="3924150" y="1015914"/>
              <a:chExt cx="210312" cy="21031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7E18082-66DA-4330-9656-DE0B5BB0BA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24150" y="1015914"/>
                <a:ext cx="210312" cy="2103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9FEA2A2-5BB7-417D-94BB-3FC5196B06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942438" y="1034202"/>
                <a:ext cx="173736" cy="173736"/>
              </a:xfrm>
              <a:prstGeom prst="ellipse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61" tIns="143331" rIns="179161" bIns="1433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390">
                  <a:lnSpc>
                    <a:spcPct val="90000"/>
                  </a:lnSpc>
                  <a:defRPr/>
                </a:pPr>
                <a:endParaRPr lang="en-US" sz="235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5" name="PageRight_E761">
              <a:extLst>
                <a:ext uri="{FF2B5EF4-FFF2-40B4-BE49-F238E27FC236}">
                  <a16:creationId xmlns:a16="http://schemas.microsoft.com/office/drawing/2014/main" id="{82A94C3E-5DA4-4016-9DDB-162B4C8041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8053" y="1077550"/>
              <a:ext cx="182746" cy="182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581" tIns="44792" rIns="89581" bIns="44792" numCol="1" anchor="t" anchorCtr="0" compatLnSpc="1">
              <a:prstTxWarp prst="textNoShape">
                <a:avLst/>
              </a:prstTxWarp>
            </a:bodyPr>
            <a:lstStyle/>
            <a:p>
              <a:pPr defTabSz="456801">
                <a:defRPr/>
              </a:pPr>
              <a:endParaRPr lang="en-US" sz="88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  <a:ea typeface="MS PGothic" panose="020B0600070205080204" pitchFamily="34" charset="-128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4D8AE67-5AAB-4C0D-BC25-46E9102B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666" y="3097594"/>
            <a:ext cx="1033194" cy="76772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940B953-5E60-B445-9CDE-1235B797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51E352BC-7FE9-4048-B489-66BB39F9DE26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Transformation Journey with Analytics &amp; AI </a:t>
            </a:r>
          </a:p>
        </p:txBody>
      </p:sp>
    </p:spTree>
    <p:extLst>
      <p:ext uri="{BB962C8B-B14F-4D97-AF65-F5344CB8AC3E}">
        <p14:creationId xmlns:p14="http://schemas.microsoft.com/office/powerpoint/2010/main" val="108980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/>
      <p:bldP spid="184" grpId="0" animBg="1"/>
      <p:bldP spid="197" grpId="0" animBg="1"/>
      <p:bldP spid="201" grpId="0" animBg="1"/>
      <p:bldP spid="202" grpId="0" animBg="1"/>
      <p:bldP spid="155" grpId="0" animBg="1"/>
      <p:bldP spid="157" grpId="0" animBg="1"/>
      <p:bldP spid="162" grpId="0" animBg="1"/>
      <p:bldP spid="163" grpId="0" animBg="1"/>
      <p:bldP spid="164" grpId="0" animBg="1"/>
      <p:bldP spid="15" grpId="0" animBg="1"/>
      <p:bldP spid="18" grpId="0" animBg="1"/>
      <p:bldP spid="66" grpId="0"/>
      <p:bldP spid="52" grpId="0"/>
      <p:bldP spid="53" grpId="0"/>
      <p:bldP spid="54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4940B953-5E60-B445-9CDE-1235B7972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51E352BC-7FE9-4048-B489-66BB39F9DE26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What Makes a Good Decision?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34195-C81B-EC4E-898D-F789C3785735}"/>
              </a:ext>
            </a:extLst>
          </p:cNvPr>
          <p:cNvSpPr/>
          <p:nvPr/>
        </p:nvSpPr>
        <p:spPr>
          <a:xfrm>
            <a:off x="3113899" y="6277665"/>
            <a:ext cx="59642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https://www.youtube.com/watch?v=CZSqjfYaX4M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2C31E6-412F-354D-8F2E-E26536C6822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975" y="1433587"/>
            <a:ext cx="8026047" cy="4844078"/>
          </a:xfrm>
          <a:prstGeom prst="rect">
            <a:avLst/>
          </a:prstGeom>
        </p:spPr>
      </p:pic>
      <p:sp>
        <p:nvSpPr>
          <p:cNvPr id="6" name="Title 16">
            <a:extLst>
              <a:ext uri="{FF2B5EF4-FFF2-40B4-BE49-F238E27FC236}">
                <a16:creationId xmlns:a16="http://schemas.microsoft.com/office/drawing/2014/main" id="{DE81CDA3-5785-AD45-B92C-D0659C7C7FE1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Decisions Theory helps with grasping a cleverly complex topic</a:t>
            </a:r>
          </a:p>
        </p:txBody>
      </p:sp>
    </p:spTree>
    <p:extLst>
      <p:ext uri="{BB962C8B-B14F-4D97-AF65-F5344CB8AC3E}">
        <p14:creationId xmlns:p14="http://schemas.microsoft.com/office/powerpoint/2010/main" val="4687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547">
            <a:extLst>
              <a:ext uri="{FF2B5EF4-FFF2-40B4-BE49-F238E27FC236}">
                <a16:creationId xmlns:a16="http://schemas.microsoft.com/office/drawing/2014/main" id="{50908BAE-89A2-E940-AF3B-59E8D616A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9287" y="2261668"/>
            <a:ext cx="12192000" cy="0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 bwMode="auto">
          <a:xfrm>
            <a:off x="753907" y="2362449"/>
            <a:ext cx="3531921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Support Systems(DSS) 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2462915" y="2210902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566" name="Straight Connector 565"/>
          <p:cNvCxnSpPr/>
          <p:nvPr/>
        </p:nvCxnSpPr>
        <p:spPr>
          <a:xfrm>
            <a:off x="-5057119" y="487"/>
            <a:ext cx="0" cy="4597316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7" name="Group 566"/>
          <p:cNvGrpSpPr/>
          <p:nvPr/>
        </p:nvGrpSpPr>
        <p:grpSpPr>
          <a:xfrm>
            <a:off x="-6826268" y="271051"/>
            <a:ext cx="507602" cy="4055729"/>
            <a:chOff x="4381662" y="275989"/>
            <a:chExt cx="517780" cy="4137055"/>
          </a:xfrm>
        </p:grpSpPr>
        <p:grpSp>
          <p:nvGrpSpPr>
            <p:cNvPr id="568" name="Group 244"/>
            <p:cNvGrpSpPr>
              <a:grpSpLocks noChangeAspect="1"/>
            </p:cNvGrpSpPr>
            <p:nvPr/>
          </p:nvGrpSpPr>
          <p:grpSpPr bwMode="auto">
            <a:xfrm>
              <a:off x="4432898" y="1128989"/>
              <a:ext cx="415308" cy="267214"/>
              <a:chOff x="6715" y="806"/>
              <a:chExt cx="258" cy="166"/>
            </a:xfrm>
          </p:grpSpPr>
          <p:sp>
            <p:nvSpPr>
              <p:cNvPr id="602" name="Freeform 245"/>
              <p:cNvSpPr>
                <a:spLocks/>
              </p:cNvSpPr>
              <p:nvPr/>
            </p:nvSpPr>
            <p:spPr bwMode="auto">
              <a:xfrm>
                <a:off x="6752" y="826"/>
                <a:ext cx="54" cy="60"/>
              </a:xfrm>
              <a:custGeom>
                <a:avLst/>
                <a:gdLst>
                  <a:gd name="T0" fmla="*/ 0 w 76"/>
                  <a:gd name="T1" fmla="*/ 83 h 83"/>
                  <a:gd name="T2" fmla="*/ 56 w 76"/>
                  <a:gd name="T3" fmla="*/ 83 h 83"/>
                  <a:gd name="T4" fmla="*/ 76 w 76"/>
                  <a:gd name="T5" fmla="*/ 63 h 83"/>
                  <a:gd name="T6" fmla="*/ 56 w 76"/>
                  <a:gd name="T7" fmla="*/ 42 h 83"/>
                  <a:gd name="T8" fmla="*/ 21 w 76"/>
                  <a:gd name="T9" fmla="*/ 41 h 83"/>
                  <a:gd name="T10" fmla="*/ 0 w 76"/>
                  <a:gd name="T11" fmla="*/ 21 h 83"/>
                  <a:gd name="T12" fmla="*/ 21 w 76"/>
                  <a:gd name="T13" fmla="*/ 0 h 83"/>
                  <a:gd name="T14" fmla="*/ 75 w 76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83">
                    <a:moveTo>
                      <a:pt x="0" y="83"/>
                    </a:moveTo>
                    <a:cubicBezTo>
                      <a:pt x="56" y="83"/>
                      <a:pt x="56" y="83"/>
                      <a:pt x="56" y="83"/>
                    </a:cubicBezTo>
                    <a:cubicBezTo>
                      <a:pt x="67" y="83"/>
                      <a:pt x="76" y="74"/>
                      <a:pt x="76" y="63"/>
                    </a:cubicBezTo>
                    <a:cubicBezTo>
                      <a:pt x="76" y="51"/>
                      <a:pt x="67" y="42"/>
                      <a:pt x="56" y="42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10" y="41"/>
                      <a:pt x="0" y="32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3" name="Line 246"/>
              <p:cNvSpPr>
                <a:spLocks noChangeShapeType="1"/>
              </p:cNvSpPr>
              <p:nvPr/>
            </p:nvSpPr>
            <p:spPr bwMode="auto">
              <a:xfrm>
                <a:off x="6779" y="806"/>
                <a:ext cx="0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4" name="Line 247"/>
              <p:cNvSpPr>
                <a:spLocks noChangeShapeType="1"/>
              </p:cNvSpPr>
              <p:nvPr/>
            </p:nvSpPr>
            <p:spPr bwMode="auto">
              <a:xfrm>
                <a:off x="6715" y="940"/>
                <a:ext cx="3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5" name="Line 248"/>
              <p:cNvSpPr>
                <a:spLocks noChangeShapeType="1"/>
              </p:cNvSpPr>
              <p:nvPr/>
            </p:nvSpPr>
            <p:spPr bwMode="auto">
              <a:xfrm>
                <a:off x="6763" y="940"/>
                <a:ext cx="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6" name="Freeform 249"/>
              <p:cNvSpPr>
                <a:spLocks/>
              </p:cNvSpPr>
              <p:nvPr/>
            </p:nvSpPr>
            <p:spPr bwMode="auto">
              <a:xfrm>
                <a:off x="6812" y="826"/>
                <a:ext cx="155" cy="114"/>
              </a:xfrm>
              <a:custGeom>
                <a:avLst/>
                <a:gdLst>
                  <a:gd name="T0" fmla="*/ 155 w 155"/>
                  <a:gd name="T1" fmla="*/ 0 h 114"/>
                  <a:gd name="T2" fmla="*/ 41 w 155"/>
                  <a:gd name="T3" fmla="*/ 114 h 114"/>
                  <a:gd name="T4" fmla="*/ 0 w 155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5" h="114">
                    <a:moveTo>
                      <a:pt x="155" y="0"/>
                    </a:moveTo>
                    <a:lnTo>
                      <a:pt x="41" y="114"/>
                    </a:lnTo>
                    <a:lnTo>
                      <a:pt x="0" y="11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7" name="Line 250"/>
              <p:cNvSpPr>
                <a:spLocks noChangeShapeType="1"/>
              </p:cNvSpPr>
              <p:nvPr/>
            </p:nvSpPr>
            <p:spPr bwMode="auto">
              <a:xfrm>
                <a:off x="6916" y="826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8" name="Freeform 251"/>
              <p:cNvSpPr>
                <a:spLocks/>
              </p:cNvSpPr>
              <p:nvPr/>
            </p:nvSpPr>
            <p:spPr bwMode="auto">
              <a:xfrm>
                <a:off x="6919" y="827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0 h 48"/>
                  <a:gd name="T4" fmla="*/ 48 w 48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0"/>
                    </a:lnTo>
                    <a:lnTo>
                      <a:pt x="48" y="4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9" name="Line 252"/>
              <p:cNvSpPr>
                <a:spLocks noChangeShapeType="1"/>
              </p:cNvSpPr>
              <p:nvPr/>
            </p:nvSpPr>
            <p:spPr bwMode="auto">
              <a:xfrm>
                <a:off x="6715" y="972"/>
                <a:ext cx="2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69" name="Group 299"/>
            <p:cNvGrpSpPr>
              <a:grpSpLocks noChangeAspect="1"/>
            </p:cNvGrpSpPr>
            <p:nvPr/>
          </p:nvGrpSpPr>
          <p:grpSpPr bwMode="auto">
            <a:xfrm>
              <a:off x="4461336" y="2114184"/>
              <a:ext cx="358432" cy="317963"/>
              <a:chOff x="6842" y="1278"/>
              <a:chExt cx="248" cy="220"/>
            </a:xfrm>
          </p:grpSpPr>
          <p:sp>
            <p:nvSpPr>
              <p:cNvPr id="600" name="Freeform 300"/>
              <p:cNvSpPr>
                <a:spLocks/>
              </p:cNvSpPr>
              <p:nvPr/>
            </p:nvSpPr>
            <p:spPr bwMode="auto">
              <a:xfrm>
                <a:off x="6842" y="1278"/>
                <a:ext cx="248" cy="123"/>
              </a:xfrm>
              <a:custGeom>
                <a:avLst/>
                <a:gdLst>
                  <a:gd name="T0" fmla="*/ 0 w 248"/>
                  <a:gd name="T1" fmla="*/ 123 h 123"/>
                  <a:gd name="T2" fmla="*/ 124 w 248"/>
                  <a:gd name="T3" fmla="*/ 0 h 123"/>
                  <a:gd name="T4" fmla="*/ 248 w 248"/>
                  <a:gd name="T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8" h="123">
                    <a:moveTo>
                      <a:pt x="0" y="123"/>
                    </a:moveTo>
                    <a:lnTo>
                      <a:pt x="124" y="0"/>
                    </a:lnTo>
                    <a:lnTo>
                      <a:pt x="248" y="1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1" name="Freeform 301"/>
              <p:cNvSpPr>
                <a:spLocks/>
              </p:cNvSpPr>
              <p:nvPr/>
            </p:nvSpPr>
            <p:spPr bwMode="auto">
              <a:xfrm>
                <a:off x="6869" y="1375"/>
                <a:ext cx="195" cy="123"/>
              </a:xfrm>
              <a:custGeom>
                <a:avLst/>
                <a:gdLst>
                  <a:gd name="T0" fmla="*/ 0 w 195"/>
                  <a:gd name="T1" fmla="*/ 0 h 123"/>
                  <a:gd name="T2" fmla="*/ 0 w 195"/>
                  <a:gd name="T3" fmla="*/ 123 h 123"/>
                  <a:gd name="T4" fmla="*/ 71 w 195"/>
                  <a:gd name="T5" fmla="*/ 123 h 123"/>
                  <a:gd name="T6" fmla="*/ 71 w 195"/>
                  <a:gd name="T7" fmla="*/ 34 h 123"/>
                  <a:gd name="T8" fmla="*/ 125 w 195"/>
                  <a:gd name="T9" fmla="*/ 34 h 123"/>
                  <a:gd name="T10" fmla="*/ 125 w 195"/>
                  <a:gd name="T11" fmla="*/ 123 h 123"/>
                  <a:gd name="T12" fmla="*/ 195 w 195"/>
                  <a:gd name="T13" fmla="*/ 123 h 123"/>
                  <a:gd name="T14" fmla="*/ 195 w 195"/>
                  <a:gd name="T1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23">
                    <a:moveTo>
                      <a:pt x="0" y="0"/>
                    </a:moveTo>
                    <a:lnTo>
                      <a:pt x="0" y="123"/>
                    </a:lnTo>
                    <a:lnTo>
                      <a:pt x="71" y="123"/>
                    </a:lnTo>
                    <a:lnTo>
                      <a:pt x="71" y="34"/>
                    </a:lnTo>
                    <a:lnTo>
                      <a:pt x="125" y="34"/>
                    </a:lnTo>
                    <a:lnTo>
                      <a:pt x="125" y="123"/>
                    </a:lnTo>
                    <a:lnTo>
                      <a:pt x="195" y="123"/>
                    </a:lnTo>
                    <a:lnTo>
                      <a:pt x="195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0" name="Group 326"/>
            <p:cNvGrpSpPr>
              <a:grpSpLocks noChangeAspect="1"/>
            </p:cNvGrpSpPr>
            <p:nvPr/>
          </p:nvGrpSpPr>
          <p:grpSpPr bwMode="auto">
            <a:xfrm>
              <a:off x="4381662" y="4104794"/>
              <a:ext cx="517780" cy="308250"/>
              <a:chOff x="6817" y="2557"/>
              <a:chExt cx="257" cy="153"/>
            </a:xfrm>
          </p:grpSpPr>
          <p:sp>
            <p:nvSpPr>
              <p:cNvPr id="598" name="Rectangle 327"/>
              <p:cNvSpPr>
                <a:spLocks noChangeArrowheads="1"/>
              </p:cNvSpPr>
              <p:nvPr/>
            </p:nvSpPr>
            <p:spPr bwMode="auto">
              <a:xfrm>
                <a:off x="6860" y="2557"/>
                <a:ext cx="169" cy="10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9" name="Freeform 328"/>
              <p:cNvSpPr>
                <a:spLocks/>
              </p:cNvSpPr>
              <p:nvPr/>
            </p:nvSpPr>
            <p:spPr bwMode="auto">
              <a:xfrm>
                <a:off x="6817" y="2664"/>
                <a:ext cx="257" cy="46"/>
              </a:xfrm>
              <a:custGeom>
                <a:avLst/>
                <a:gdLst>
                  <a:gd name="T0" fmla="*/ 212 w 257"/>
                  <a:gd name="T1" fmla="*/ 1 h 46"/>
                  <a:gd name="T2" fmla="*/ 257 w 257"/>
                  <a:gd name="T3" fmla="*/ 46 h 46"/>
                  <a:gd name="T4" fmla="*/ 0 w 257"/>
                  <a:gd name="T5" fmla="*/ 46 h 46"/>
                  <a:gd name="T6" fmla="*/ 47 w 257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7" h="46">
                    <a:moveTo>
                      <a:pt x="212" y="1"/>
                    </a:moveTo>
                    <a:lnTo>
                      <a:pt x="257" y="46"/>
                    </a:lnTo>
                    <a:lnTo>
                      <a:pt x="0" y="46"/>
                    </a:lnTo>
                    <a:lnTo>
                      <a:pt x="47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1" name="Group 352"/>
            <p:cNvGrpSpPr>
              <a:grpSpLocks noChangeAspect="1"/>
            </p:cNvGrpSpPr>
            <p:nvPr/>
          </p:nvGrpSpPr>
          <p:grpSpPr bwMode="auto">
            <a:xfrm>
              <a:off x="4467766" y="3125299"/>
              <a:ext cx="345572" cy="289748"/>
              <a:chOff x="6864" y="1902"/>
              <a:chExt cx="260" cy="218"/>
            </a:xfrm>
          </p:grpSpPr>
          <p:sp>
            <p:nvSpPr>
              <p:cNvPr id="595" name="Freeform 353"/>
              <p:cNvSpPr>
                <a:spLocks/>
              </p:cNvSpPr>
              <p:nvPr/>
            </p:nvSpPr>
            <p:spPr bwMode="auto">
              <a:xfrm>
                <a:off x="6864" y="1981"/>
                <a:ext cx="260" cy="139"/>
              </a:xfrm>
              <a:custGeom>
                <a:avLst/>
                <a:gdLst>
                  <a:gd name="T0" fmla="*/ 60 w 260"/>
                  <a:gd name="T1" fmla="*/ 0 h 139"/>
                  <a:gd name="T2" fmla="*/ 199 w 260"/>
                  <a:gd name="T3" fmla="*/ 0 h 139"/>
                  <a:gd name="T4" fmla="*/ 260 w 260"/>
                  <a:gd name="T5" fmla="*/ 139 h 139"/>
                  <a:gd name="T6" fmla="*/ 0 w 260"/>
                  <a:gd name="T7" fmla="*/ 139 h 139"/>
                  <a:gd name="T8" fmla="*/ 60 w 260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39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39"/>
                    </a:lnTo>
                    <a:lnTo>
                      <a:pt x="0" y="139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6" name="Oval 354"/>
              <p:cNvSpPr>
                <a:spLocks noChangeArrowheads="1"/>
              </p:cNvSpPr>
              <p:nvPr/>
            </p:nvSpPr>
            <p:spPr bwMode="auto">
              <a:xfrm>
                <a:off x="6968" y="1902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7" name="Line 355"/>
              <p:cNvSpPr>
                <a:spLocks noChangeShapeType="1"/>
              </p:cNvSpPr>
              <p:nvPr/>
            </p:nvSpPr>
            <p:spPr bwMode="auto">
              <a:xfrm>
                <a:off x="6994" y="1954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2" name="Group 237"/>
            <p:cNvGrpSpPr>
              <a:grpSpLocks noChangeAspect="1"/>
            </p:cNvGrpSpPr>
            <p:nvPr/>
          </p:nvGrpSpPr>
          <p:grpSpPr bwMode="auto">
            <a:xfrm>
              <a:off x="4450886" y="1565528"/>
              <a:ext cx="379333" cy="379331"/>
              <a:chOff x="6422" y="1029"/>
              <a:chExt cx="243" cy="243"/>
            </a:xfrm>
          </p:grpSpPr>
          <p:sp>
            <p:nvSpPr>
              <p:cNvPr id="591" name="Oval 238"/>
              <p:cNvSpPr>
                <a:spLocks noChangeArrowheads="1"/>
              </p:cNvSpPr>
              <p:nvPr/>
            </p:nvSpPr>
            <p:spPr bwMode="auto">
              <a:xfrm>
                <a:off x="6422" y="1029"/>
                <a:ext cx="243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2" name="Oval 239"/>
              <p:cNvSpPr>
                <a:spLocks noChangeArrowheads="1"/>
              </p:cNvSpPr>
              <p:nvPr/>
            </p:nvSpPr>
            <p:spPr bwMode="auto">
              <a:xfrm>
                <a:off x="6482" y="1029"/>
                <a:ext cx="124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3" name="Line 240"/>
              <p:cNvSpPr>
                <a:spLocks noChangeShapeType="1"/>
              </p:cNvSpPr>
              <p:nvPr/>
            </p:nvSpPr>
            <p:spPr bwMode="auto">
              <a:xfrm>
                <a:off x="6430" y="1113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4" name="Line 241"/>
              <p:cNvSpPr>
                <a:spLocks noChangeShapeType="1"/>
              </p:cNvSpPr>
              <p:nvPr/>
            </p:nvSpPr>
            <p:spPr bwMode="auto">
              <a:xfrm>
                <a:off x="6430" y="1189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3" name="Group 337"/>
            <p:cNvGrpSpPr>
              <a:grpSpLocks noChangeAspect="1"/>
            </p:cNvGrpSpPr>
            <p:nvPr/>
          </p:nvGrpSpPr>
          <p:grpSpPr bwMode="auto">
            <a:xfrm>
              <a:off x="4521164" y="2601472"/>
              <a:ext cx="238776" cy="354502"/>
              <a:chOff x="6878" y="1578"/>
              <a:chExt cx="163" cy="242"/>
            </a:xfrm>
          </p:grpSpPr>
          <p:sp>
            <p:nvSpPr>
              <p:cNvPr id="588" name="Freeform 338"/>
              <p:cNvSpPr>
                <a:spLocks/>
              </p:cNvSpPr>
              <p:nvPr/>
            </p:nvSpPr>
            <p:spPr bwMode="auto">
              <a:xfrm>
                <a:off x="6878" y="1578"/>
                <a:ext cx="163" cy="242"/>
              </a:xfrm>
              <a:custGeom>
                <a:avLst/>
                <a:gdLst>
                  <a:gd name="T0" fmla="*/ 197 w 224"/>
                  <a:gd name="T1" fmla="*/ 185 h 334"/>
                  <a:gd name="T2" fmla="*/ 224 w 224"/>
                  <a:gd name="T3" fmla="*/ 112 h 334"/>
                  <a:gd name="T4" fmla="*/ 112 w 224"/>
                  <a:gd name="T5" fmla="*/ 0 h 334"/>
                  <a:gd name="T6" fmla="*/ 0 w 224"/>
                  <a:gd name="T7" fmla="*/ 112 h 334"/>
                  <a:gd name="T8" fmla="*/ 27 w 224"/>
                  <a:gd name="T9" fmla="*/ 185 h 334"/>
                  <a:gd name="T10" fmla="*/ 37 w 224"/>
                  <a:gd name="T11" fmla="*/ 195 h 334"/>
                  <a:gd name="T12" fmla="*/ 67 w 224"/>
                  <a:gd name="T13" fmla="*/ 261 h 334"/>
                  <a:gd name="T14" fmla="*/ 67 w 224"/>
                  <a:gd name="T15" fmla="*/ 312 h 334"/>
                  <a:gd name="T16" fmla="*/ 89 w 224"/>
                  <a:gd name="T17" fmla="*/ 334 h 334"/>
                  <a:gd name="T18" fmla="*/ 134 w 224"/>
                  <a:gd name="T19" fmla="*/ 334 h 334"/>
                  <a:gd name="T20" fmla="*/ 156 w 224"/>
                  <a:gd name="T21" fmla="*/ 312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4" h="334">
                    <a:moveTo>
                      <a:pt x="197" y="185"/>
                    </a:moveTo>
                    <a:cubicBezTo>
                      <a:pt x="214" y="166"/>
                      <a:pt x="224" y="140"/>
                      <a:pt x="224" y="112"/>
                    </a:cubicBezTo>
                    <a:cubicBezTo>
                      <a:pt x="224" y="50"/>
                      <a:pt x="174" y="0"/>
                      <a:pt x="112" y="0"/>
                    </a:cubicBezTo>
                    <a:cubicBezTo>
                      <a:pt x="50" y="0"/>
                      <a:pt x="0" y="50"/>
                      <a:pt x="0" y="112"/>
                    </a:cubicBezTo>
                    <a:cubicBezTo>
                      <a:pt x="0" y="140"/>
                      <a:pt x="10" y="166"/>
                      <a:pt x="27" y="185"/>
                    </a:cubicBezTo>
                    <a:cubicBezTo>
                      <a:pt x="37" y="195"/>
                      <a:pt x="37" y="195"/>
                      <a:pt x="37" y="195"/>
                    </a:cubicBezTo>
                    <a:cubicBezTo>
                      <a:pt x="37" y="195"/>
                      <a:pt x="67" y="221"/>
                      <a:pt x="67" y="261"/>
                    </a:cubicBezTo>
                    <a:cubicBezTo>
                      <a:pt x="67" y="300"/>
                      <a:pt x="67" y="312"/>
                      <a:pt x="67" y="312"/>
                    </a:cubicBezTo>
                    <a:cubicBezTo>
                      <a:pt x="67" y="324"/>
                      <a:pt x="76" y="334"/>
                      <a:pt x="89" y="334"/>
                    </a:cubicBezTo>
                    <a:cubicBezTo>
                      <a:pt x="134" y="334"/>
                      <a:pt x="134" y="334"/>
                      <a:pt x="134" y="334"/>
                    </a:cubicBezTo>
                    <a:cubicBezTo>
                      <a:pt x="146" y="334"/>
                      <a:pt x="156" y="324"/>
                      <a:pt x="156" y="31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9" name="Freeform 339"/>
              <p:cNvSpPr>
                <a:spLocks/>
              </p:cNvSpPr>
              <p:nvPr/>
            </p:nvSpPr>
            <p:spPr bwMode="auto">
              <a:xfrm>
                <a:off x="6992" y="1709"/>
                <a:ext cx="32" cy="95"/>
              </a:xfrm>
              <a:custGeom>
                <a:avLst/>
                <a:gdLst>
                  <a:gd name="T0" fmla="*/ 0 w 44"/>
                  <a:gd name="T1" fmla="*/ 131 h 131"/>
                  <a:gd name="T2" fmla="*/ 0 w 44"/>
                  <a:gd name="T3" fmla="*/ 131 h 131"/>
                  <a:gd name="T4" fmla="*/ 0 w 44"/>
                  <a:gd name="T5" fmla="*/ 84 h 131"/>
                  <a:gd name="T6" fmla="*/ 41 w 44"/>
                  <a:gd name="T7" fmla="*/ 4 h 131"/>
                  <a:gd name="T8" fmla="*/ 44 w 44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31">
                    <a:moveTo>
                      <a:pt x="0" y="131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0" y="131"/>
                      <a:pt x="0" y="84"/>
                    </a:cubicBezTo>
                    <a:cubicBezTo>
                      <a:pt x="0" y="36"/>
                      <a:pt x="41" y="4"/>
                      <a:pt x="41" y="4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0" name="Line 340"/>
              <p:cNvSpPr>
                <a:spLocks noChangeShapeType="1"/>
              </p:cNvSpPr>
              <p:nvPr/>
            </p:nvSpPr>
            <p:spPr bwMode="auto">
              <a:xfrm>
                <a:off x="6927" y="177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4" name="Group 363"/>
            <p:cNvGrpSpPr>
              <a:grpSpLocks noChangeAspect="1"/>
            </p:cNvGrpSpPr>
            <p:nvPr/>
          </p:nvGrpSpPr>
          <p:grpSpPr bwMode="auto">
            <a:xfrm>
              <a:off x="4514331" y="3584372"/>
              <a:ext cx="252443" cy="351097"/>
              <a:chOff x="6897" y="2226"/>
              <a:chExt cx="174" cy="242"/>
            </a:xfrm>
          </p:grpSpPr>
          <p:sp>
            <p:nvSpPr>
              <p:cNvPr id="586" name="Rectangle 364"/>
              <p:cNvSpPr>
                <a:spLocks noChangeArrowheads="1"/>
              </p:cNvSpPr>
              <p:nvPr/>
            </p:nvSpPr>
            <p:spPr bwMode="auto">
              <a:xfrm>
                <a:off x="6897" y="2339"/>
                <a:ext cx="174" cy="12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7" name="Freeform 365"/>
              <p:cNvSpPr>
                <a:spLocks/>
              </p:cNvSpPr>
              <p:nvPr/>
            </p:nvSpPr>
            <p:spPr bwMode="auto">
              <a:xfrm>
                <a:off x="6930" y="2226"/>
                <a:ext cx="109" cy="113"/>
              </a:xfrm>
              <a:custGeom>
                <a:avLst/>
                <a:gdLst>
                  <a:gd name="T0" fmla="*/ 0 w 150"/>
                  <a:gd name="T1" fmla="*/ 157 h 157"/>
                  <a:gd name="T2" fmla="*/ 0 w 150"/>
                  <a:gd name="T3" fmla="*/ 75 h 157"/>
                  <a:gd name="T4" fmla="*/ 75 w 150"/>
                  <a:gd name="T5" fmla="*/ 0 h 157"/>
                  <a:gd name="T6" fmla="*/ 150 w 150"/>
                  <a:gd name="T7" fmla="*/ 75 h 157"/>
                  <a:gd name="T8" fmla="*/ 150 w 15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7">
                    <a:moveTo>
                      <a:pt x="0" y="157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117" y="0"/>
                      <a:pt x="150" y="34"/>
                      <a:pt x="150" y="75"/>
                    </a:cubicBezTo>
                    <a:cubicBezTo>
                      <a:pt x="150" y="157"/>
                      <a:pt x="150" y="157"/>
                      <a:pt x="150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5" name="Group 9"/>
            <p:cNvGrpSpPr>
              <a:grpSpLocks noChangeAspect="1"/>
            </p:cNvGrpSpPr>
            <p:nvPr/>
          </p:nvGrpSpPr>
          <p:grpSpPr bwMode="auto">
            <a:xfrm>
              <a:off x="4444471" y="762814"/>
              <a:ext cx="392162" cy="196850"/>
              <a:chOff x="2722" y="463"/>
              <a:chExt cx="255" cy="128"/>
            </a:xfrm>
          </p:grpSpPr>
          <p:sp>
            <p:nvSpPr>
              <p:cNvPr id="584" name="Freeform 10"/>
              <p:cNvSpPr>
                <a:spLocks/>
              </p:cNvSpPr>
              <p:nvPr/>
            </p:nvSpPr>
            <p:spPr bwMode="auto">
              <a:xfrm>
                <a:off x="2828" y="463"/>
                <a:ext cx="149" cy="128"/>
              </a:xfrm>
              <a:custGeom>
                <a:avLst/>
                <a:gdLst>
                  <a:gd name="T0" fmla="*/ 164 w 206"/>
                  <a:gd name="T1" fmla="*/ 44 h 174"/>
                  <a:gd name="T2" fmla="*/ 66 w 206"/>
                  <a:gd name="T3" fmla="*/ 44 h 174"/>
                  <a:gd name="T4" fmla="*/ 0 w 206"/>
                  <a:gd name="T5" fmla="*/ 0 h 174"/>
                  <a:gd name="T6" fmla="*/ 0 w 206"/>
                  <a:gd name="T7" fmla="*/ 86 h 174"/>
                  <a:gd name="T8" fmla="*/ 0 w 206"/>
                  <a:gd name="T9" fmla="*/ 88 h 174"/>
                  <a:gd name="T10" fmla="*/ 0 w 206"/>
                  <a:gd name="T11" fmla="*/ 174 h 174"/>
                  <a:gd name="T12" fmla="*/ 66 w 206"/>
                  <a:gd name="T13" fmla="*/ 130 h 174"/>
                  <a:gd name="T14" fmla="*/ 164 w 206"/>
                  <a:gd name="T15" fmla="*/ 130 h 174"/>
                  <a:gd name="T16" fmla="*/ 206 w 206"/>
                  <a:gd name="T17" fmla="*/ 156 h 174"/>
                  <a:gd name="T18" fmla="*/ 206 w 206"/>
                  <a:gd name="T19" fmla="*/ 88 h 174"/>
                  <a:gd name="T20" fmla="*/ 206 w 206"/>
                  <a:gd name="T21" fmla="*/ 86 h 174"/>
                  <a:gd name="T22" fmla="*/ 206 w 206"/>
                  <a:gd name="T23" fmla="*/ 18 h 174"/>
                  <a:gd name="T24" fmla="*/ 164 w 206"/>
                  <a:gd name="T25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174">
                    <a:moveTo>
                      <a:pt x="164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58" y="6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58" y="168"/>
                      <a:pt x="66" y="130"/>
                    </a:cubicBezTo>
                    <a:cubicBezTo>
                      <a:pt x="164" y="130"/>
                      <a:pt x="164" y="130"/>
                      <a:pt x="164" y="130"/>
                    </a:cubicBezTo>
                    <a:cubicBezTo>
                      <a:pt x="164" y="130"/>
                      <a:pt x="179" y="154"/>
                      <a:pt x="206" y="156"/>
                    </a:cubicBezTo>
                    <a:cubicBezTo>
                      <a:pt x="206" y="88"/>
                      <a:pt x="206" y="88"/>
                      <a:pt x="206" y="88"/>
                    </a:cubicBez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18"/>
                      <a:pt x="206" y="18"/>
                      <a:pt x="206" y="18"/>
                    </a:cubicBezTo>
                    <a:cubicBezTo>
                      <a:pt x="179" y="20"/>
                      <a:pt x="164" y="44"/>
                      <a:pt x="164" y="44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5" name="Line 11"/>
              <p:cNvSpPr>
                <a:spLocks noChangeShapeType="1"/>
              </p:cNvSpPr>
              <p:nvPr/>
            </p:nvSpPr>
            <p:spPr bwMode="auto">
              <a:xfrm flipH="1">
                <a:off x="2722" y="526"/>
                <a:ext cx="10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6" name="Group 14"/>
            <p:cNvGrpSpPr>
              <a:grpSpLocks noChangeAspect="1"/>
            </p:cNvGrpSpPr>
            <p:nvPr/>
          </p:nvGrpSpPr>
          <p:grpSpPr bwMode="auto">
            <a:xfrm>
              <a:off x="4509922" y="275989"/>
              <a:ext cx="315018" cy="317500"/>
              <a:chOff x="2781" y="92"/>
              <a:chExt cx="254" cy="256"/>
            </a:xfrm>
          </p:grpSpPr>
          <p:sp>
            <p:nvSpPr>
              <p:cNvPr id="577" name="Line 15"/>
              <p:cNvSpPr>
                <a:spLocks noChangeShapeType="1"/>
              </p:cNvSpPr>
              <p:nvPr/>
            </p:nvSpPr>
            <p:spPr bwMode="auto">
              <a:xfrm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8" name="Line 16"/>
              <p:cNvSpPr>
                <a:spLocks noChangeShapeType="1"/>
              </p:cNvSpPr>
              <p:nvPr/>
            </p:nvSpPr>
            <p:spPr bwMode="auto">
              <a:xfrm flipH="1"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9" name="Line 17"/>
              <p:cNvSpPr>
                <a:spLocks noChangeShapeType="1"/>
              </p:cNvSpPr>
              <p:nvPr/>
            </p:nvSpPr>
            <p:spPr bwMode="auto">
              <a:xfrm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0" name="Line 18"/>
              <p:cNvSpPr>
                <a:spLocks noChangeShapeType="1"/>
              </p:cNvSpPr>
              <p:nvPr/>
            </p:nvSpPr>
            <p:spPr bwMode="auto">
              <a:xfrm flipH="1"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1" name="Oval 19"/>
              <p:cNvSpPr>
                <a:spLocks noChangeArrowheads="1"/>
              </p:cNvSpPr>
              <p:nvPr/>
            </p:nvSpPr>
            <p:spPr bwMode="auto">
              <a:xfrm>
                <a:off x="2782" y="250"/>
                <a:ext cx="93" cy="9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2" name="Line 20"/>
              <p:cNvSpPr>
                <a:spLocks noChangeShapeType="1"/>
              </p:cNvSpPr>
              <p:nvPr/>
            </p:nvSpPr>
            <p:spPr bwMode="auto">
              <a:xfrm flipV="1">
                <a:off x="2865" y="98"/>
                <a:ext cx="165" cy="16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3" name="Freeform 21"/>
              <p:cNvSpPr>
                <a:spLocks/>
              </p:cNvSpPr>
              <p:nvPr/>
            </p:nvSpPr>
            <p:spPr bwMode="auto">
              <a:xfrm>
                <a:off x="2975" y="97"/>
                <a:ext cx="54" cy="54"/>
              </a:xfrm>
              <a:custGeom>
                <a:avLst/>
                <a:gdLst>
                  <a:gd name="T0" fmla="*/ 0 w 54"/>
                  <a:gd name="T1" fmla="*/ 0 h 54"/>
                  <a:gd name="T2" fmla="*/ 54 w 54"/>
                  <a:gd name="T3" fmla="*/ 0 h 54"/>
                  <a:gd name="T4" fmla="*/ 54 w 54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54">
                    <a:moveTo>
                      <a:pt x="0" y="0"/>
                    </a:moveTo>
                    <a:lnTo>
                      <a:pt x="54" y="0"/>
                    </a:lnTo>
                    <a:lnTo>
                      <a:pt x="54" y="5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10" name="Group 609"/>
          <p:cNvGrpSpPr/>
          <p:nvPr/>
        </p:nvGrpSpPr>
        <p:grpSpPr>
          <a:xfrm>
            <a:off x="-7834306" y="279610"/>
            <a:ext cx="386629" cy="4047170"/>
            <a:chOff x="3466408" y="284720"/>
            <a:chExt cx="394382" cy="4128324"/>
          </a:xfrm>
        </p:grpSpPr>
        <p:grpSp>
          <p:nvGrpSpPr>
            <p:cNvPr id="611" name="Group 126"/>
            <p:cNvGrpSpPr>
              <a:grpSpLocks noChangeAspect="1"/>
            </p:cNvGrpSpPr>
            <p:nvPr/>
          </p:nvGrpSpPr>
          <p:grpSpPr bwMode="auto">
            <a:xfrm>
              <a:off x="3519529" y="1735665"/>
              <a:ext cx="288141" cy="395992"/>
              <a:chOff x="3827" y="2080"/>
              <a:chExt cx="179" cy="246"/>
            </a:xfrm>
          </p:grpSpPr>
          <p:sp>
            <p:nvSpPr>
              <p:cNvPr id="647" name="Freeform 127"/>
              <p:cNvSpPr>
                <a:spLocks/>
              </p:cNvSpPr>
              <p:nvPr/>
            </p:nvSpPr>
            <p:spPr bwMode="auto">
              <a:xfrm>
                <a:off x="3859" y="2080"/>
                <a:ext cx="147" cy="212"/>
              </a:xfrm>
              <a:custGeom>
                <a:avLst/>
                <a:gdLst>
                  <a:gd name="T0" fmla="*/ 147 w 147"/>
                  <a:gd name="T1" fmla="*/ 48 h 212"/>
                  <a:gd name="T2" fmla="*/ 147 w 147"/>
                  <a:gd name="T3" fmla="*/ 212 h 212"/>
                  <a:gd name="T4" fmla="*/ 0 w 147"/>
                  <a:gd name="T5" fmla="*/ 212 h 212"/>
                  <a:gd name="T6" fmla="*/ 0 w 147"/>
                  <a:gd name="T7" fmla="*/ 0 h 212"/>
                  <a:gd name="T8" fmla="*/ 99 w 147"/>
                  <a:gd name="T9" fmla="*/ 0 h 212"/>
                  <a:gd name="T10" fmla="*/ 147 w 147"/>
                  <a:gd name="T11" fmla="*/ 4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212">
                    <a:moveTo>
                      <a:pt x="147" y="48"/>
                    </a:moveTo>
                    <a:lnTo>
                      <a:pt x="147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99" y="0"/>
                    </a:lnTo>
                    <a:lnTo>
                      <a:pt x="147" y="4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8" name="Freeform 128"/>
              <p:cNvSpPr>
                <a:spLocks/>
              </p:cNvSpPr>
              <p:nvPr/>
            </p:nvSpPr>
            <p:spPr bwMode="auto">
              <a:xfrm>
                <a:off x="3958" y="2080"/>
                <a:ext cx="48" cy="52"/>
              </a:xfrm>
              <a:custGeom>
                <a:avLst/>
                <a:gdLst>
                  <a:gd name="T0" fmla="*/ 0 w 48"/>
                  <a:gd name="T1" fmla="*/ 0 h 52"/>
                  <a:gd name="T2" fmla="*/ 0 w 48"/>
                  <a:gd name="T3" fmla="*/ 52 h 52"/>
                  <a:gd name="T4" fmla="*/ 48 w 48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52">
                    <a:moveTo>
                      <a:pt x="0" y="0"/>
                    </a:moveTo>
                    <a:lnTo>
                      <a:pt x="0" y="52"/>
                    </a:lnTo>
                    <a:lnTo>
                      <a:pt x="48" y="5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9" name="Freeform 129"/>
              <p:cNvSpPr>
                <a:spLocks/>
              </p:cNvSpPr>
              <p:nvPr/>
            </p:nvSpPr>
            <p:spPr bwMode="auto">
              <a:xfrm>
                <a:off x="3827" y="2116"/>
                <a:ext cx="148" cy="210"/>
              </a:xfrm>
              <a:custGeom>
                <a:avLst/>
                <a:gdLst>
                  <a:gd name="T0" fmla="*/ 148 w 148"/>
                  <a:gd name="T1" fmla="*/ 176 h 210"/>
                  <a:gd name="T2" fmla="*/ 148 w 148"/>
                  <a:gd name="T3" fmla="*/ 210 h 210"/>
                  <a:gd name="T4" fmla="*/ 0 w 148"/>
                  <a:gd name="T5" fmla="*/ 210 h 210"/>
                  <a:gd name="T6" fmla="*/ 0 w 148"/>
                  <a:gd name="T7" fmla="*/ 0 h 210"/>
                  <a:gd name="T8" fmla="*/ 32 w 148"/>
                  <a:gd name="T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10">
                    <a:moveTo>
                      <a:pt x="148" y="176"/>
                    </a:moveTo>
                    <a:lnTo>
                      <a:pt x="148" y="210"/>
                    </a:lnTo>
                    <a:lnTo>
                      <a:pt x="0" y="210"/>
                    </a:ln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2" name="Group 213"/>
            <p:cNvGrpSpPr>
              <a:grpSpLocks noChangeAspect="1"/>
            </p:cNvGrpSpPr>
            <p:nvPr/>
          </p:nvGrpSpPr>
          <p:grpSpPr bwMode="auto">
            <a:xfrm>
              <a:off x="3466408" y="2753266"/>
              <a:ext cx="394382" cy="222142"/>
              <a:chOff x="6355" y="1081"/>
              <a:chExt cx="245" cy="138"/>
            </a:xfrm>
          </p:grpSpPr>
          <p:sp>
            <p:nvSpPr>
              <p:cNvPr id="643" name="Rectangle 214"/>
              <p:cNvSpPr>
                <a:spLocks noChangeArrowheads="1"/>
              </p:cNvSpPr>
              <p:nvPr/>
            </p:nvSpPr>
            <p:spPr bwMode="auto">
              <a:xfrm>
                <a:off x="6355" y="1113"/>
                <a:ext cx="163" cy="7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4" name="Freeform 215"/>
              <p:cNvSpPr>
                <a:spLocks/>
              </p:cNvSpPr>
              <p:nvPr/>
            </p:nvSpPr>
            <p:spPr bwMode="auto">
              <a:xfrm>
                <a:off x="6518" y="1081"/>
                <a:ext cx="82" cy="138"/>
              </a:xfrm>
              <a:custGeom>
                <a:avLst/>
                <a:gdLst>
                  <a:gd name="T0" fmla="*/ 0 w 82"/>
                  <a:gd name="T1" fmla="*/ 32 h 138"/>
                  <a:gd name="T2" fmla="*/ 31 w 82"/>
                  <a:gd name="T3" fmla="*/ 0 h 138"/>
                  <a:gd name="T4" fmla="*/ 82 w 82"/>
                  <a:gd name="T5" fmla="*/ 0 h 138"/>
                  <a:gd name="T6" fmla="*/ 82 w 82"/>
                  <a:gd name="T7" fmla="*/ 138 h 138"/>
                  <a:gd name="T8" fmla="*/ 31 w 82"/>
                  <a:gd name="T9" fmla="*/ 138 h 138"/>
                  <a:gd name="T10" fmla="*/ 0 w 82"/>
                  <a:gd name="T11" fmla="*/ 10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138">
                    <a:moveTo>
                      <a:pt x="0" y="32"/>
                    </a:moveTo>
                    <a:lnTo>
                      <a:pt x="31" y="0"/>
                    </a:lnTo>
                    <a:lnTo>
                      <a:pt x="82" y="0"/>
                    </a:lnTo>
                    <a:lnTo>
                      <a:pt x="82" y="138"/>
                    </a:lnTo>
                    <a:lnTo>
                      <a:pt x="31" y="138"/>
                    </a:lnTo>
                    <a:lnTo>
                      <a:pt x="0" y="10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5" name="Line 216"/>
              <p:cNvSpPr>
                <a:spLocks noChangeShapeType="1"/>
              </p:cNvSpPr>
              <p:nvPr/>
            </p:nvSpPr>
            <p:spPr bwMode="auto">
              <a:xfrm>
                <a:off x="6566" y="1081"/>
                <a:ext cx="0" cy="13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6" name="Oval 217"/>
              <p:cNvSpPr>
                <a:spLocks noChangeArrowheads="1"/>
              </p:cNvSpPr>
              <p:nvPr/>
            </p:nvSpPr>
            <p:spPr bwMode="auto">
              <a:xfrm>
                <a:off x="6481" y="1145"/>
                <a:ext cx="6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3" name="Group 227"/>
            <p:cNvGrpSpPr>
              <a:grpSpLocks noChangeAspect="1"/>
            </p:cNvGrpSpPr>
            <p:nvPr/>
          </p:nvGrpSpPr>
          <p:grpSpPr bwMode="auto">
            <a:xfrm>
              <a:off x="3508811" y="3159849"/>
              <a:ext cx="309576" cy="310880"/>
              <a:chOff x="6140" y="2399"/>
              <a:chExt cx="237" cy="238"/>
            </a:xfrm>
          </p:grpSpPr>
          <p:sp>
            <p:nvSpPr>
              <p:cNvPr id="641" name="Oval 228"/>
              <p:cNvSpPr>
                <a:spLocks noChangeArrowheads="1"/>
              </p:cNvSpPr>
              <p:nvPr/>
            </p:nvSpPr>
            <p:spPr bwMode="auto">
              <a:xfrm>
                <a:off x="6199" y="2457"/>
                <a:ext cx="118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2" name="Freeform 229"/>
              <p:cNvSpPr>
                <a:spLocks/>
              </p:cNvSpPr>
              <p:nvPr/>
            </p:nvSpPr>
            <p:spPr bwMode="auto">
              <a:xfrm>
                <a:off x="6140" y="2399"/>
                <a:ext cx="237" cy="238"/>
              </a:xfrm>
              <a:custGeom>
                <a:avLst/>
                <a:gdLst>
                  <a:gd name="T0" fmla="*/ 298 w 327"/>
                  <a:gd name="T1" fmla="*/ 162 h 327"/>
                  <a:gd name="T2" fmla="*/ 295 w 327"/>
                  <a:gd name="T3" fmla="*/ 135 h 327"/>
                  <a:gd name="T4" fmla="*/ 327 w 327"/>
                  <a:gd name="T5" fmla="*/ 117 h 327"/>
                  <a:gd name="T6" fmla="*/ 286 w 327"/>
                  <a:gd name="T7" fmla="*/ 46 h 327"/>
                  <a:gd name="T8" fmla="*/ 256 w 327"/>
                  <a:gd name="T9" fmla="*/ 64 h 327"/>
                  <a:gd name="T10" fmla="*/ 205 w 327"/>
                  <a:gd name="T11" fmla="*/ 33 h 327"/>
                  <a:gd name="T12" fmla="*/ 205 w 327"/>
                  <a:gd name="T13" fmla="*/ 0 h 327"/>
                  <a:gd name="T14" fmla="*/ 124 w 327"/>
                  <a:gd name="T15" fmla="*/ 0 h 327"/>
                  <a:gd name="T16" fmla="*/ 124 w 327"/>
                  <a:gd name="T17" fmla="*/ 31 h 327"/>
                  <a:gd name="T18" fmla="*/ 68 w 327"/>
                  <a:gd name="T19" fmla="*/ 64 h 327"/>
                  <a:gd name="T20" fmla="*/ 41 w 327"/>
                  <a:gd name="T21" fmla="*/ 48 h 327"/>
                  <a:gd name="T22" fmla="*/ 0 w 327"/>
                  <a:gd name="T23" fmla="*/ 119 h 327"/>
                  <a:gd name="T24" fmla="*/ 29 w 327"/>
                  <a:gd name="T25" fmla="*/ 135 h 327"/>
                  <a:gd name="T26" fmla="*/ 26 w 327"/>
                  <a:gd name="T27" fmla="*/ 162 h 327"/>
                  <a:gd name="T28" fmla="*/ 30 w 327"/>
                  <a:gd name="T29" fmla="*/ 194 h 327"/>
                  <a:gd name="T30" fmla="*/ 3 w 327"/>
                  <a:gd name="T31" fmla="*/ 210 h 327"/>
                  <a:gd name="T32" fmla="*/ 43 w 327"/>
                  <a:gd name="T33" fmla="*/ 280 h 327"/>
                  <a:gd name="T34" fmla="*/ 72 w 327"/>
                  <a:gd name="T35" fmla="*/ 264 h 327"/>
                  <a:gd name="T36" fmla="*/ 124 w 327"/>
                  <a:gd name="T37" fmla="*/ 292 h 327"/>
                  <a:gd name="T38" fmla="*/ 124 w 327"/>
                  <a:gd name="T39" fmla="*/ 327 h 327"/>
                  <a:gd name="T40" fmla="*/ 205 w 327"/>
                  <a:gd name="T41" fmla="*/ 327 h 327"/>
                  <a:gd name="T42" fmla="*/ 205 w 327"/>
                  <a:gd name="T43" fmla="*/ 291 h 327"/>
                  <a:gd name="T44" fmla="*/ 252 w 327"/>
                  <a:gd name="T45" fmla="*/ 264 h 327"/>
                  <a:gd name="T46" fmla="*/ 283 w 327"/>
                  <a:gd name="T47" fmla="*/ 282 h 327"/>
                  <a:gd name="T48" fmla="*/ 324 w 327"/>
                  <a:gd name="T49" fmla="*/ 212 h 327"/>
                  <a:gd name="T50" fmla="*/ 294 w 327"/>
                  <a:gd name="T51" fmla="*/ 194 h 327"/>
                  <a:gd name="T52" fmla="*/ 298 w 327"/>
                  <a:gd name="T5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7" h="327"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4" name="Group 232"/>
            <p:cNvGrpSpPr>
              <a:grpSpLocks noChangeAspect="1"/>
            </p:cNvGrpSpPr>
            <p:nvPr/>
          </p:nvGrpSpPr>
          <p:grpSpPr bwMode="auto">
            <a:xfrm>
              <a:off x="3467213" y="3655170"/>
              <a:ext cx="392772" cy="238239"/>
              <a:chOff x="3795" y="2130"/>
              <a:chExt cx="244" cy="148"/>
            </a:xfrm>
          </p:grpSpPr>
          <p:sp>
            <p:nvSpPr>
              <p:cNvPr id="639" name="Freeform 233"/>
              <p:cNvSpPr>
                <a:spLocks/>
              </p:cNvSpPr>
              <p:nvPr/>
            </p:nvSpPr>
            <p:spPr bwMode="auto">
              <a:xfrm>
                <a:off x="3795" y="2130"/>
                <a:ext cx="244" cy="74"/>
              </a:xfrm>
              <a:custGeom>
                <a:avLst/>
                <a:gdLst>
                  <a:gd name="T0" fmla="*/ 80 w 244"/>
                  <a:gd name="T1" fmla="*/ 17 h 74"/>
                  <a:gd name="T2" fmla="*/ 64 w 244"/>
                  <a:gd name="T3" fmla="*/ 0 h 74"/>
                  <a:gd name="T4" fmla="*/ 0 w 244"/>
                  <a:gd name="T5" fmla="*/ 64 h 74"/>
                  <a:gd name="T6" fmla="*/ 0 w 244"/>
                  <a:gd name="T7" fmla="*/ 74 h 74"/>
                  <a:gd name="T8" fmla="*/ 244 w 244"/>
                  <a:gd name="T9" fmla="*/ 74 h 74"/>
                  <a:gd name="T10" fmla="*/ 244 w 244"/>
                  <a:gd name="T11" fmla="*/ 64 h 74"/>
                  <a:gd name="T12" fmla="*/ 178 w 244"/>
                  <a:gd name="T13" fmla="*/ 0 h 74"/>
                  <a:gd name="T14" fmla="*/ 161 w 244"/>
                  <a:gd name="T15" fmla="*/ 1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4" h="74">
                    <a:moveTo>
                      <a:pt x="80" y="17"/>
                    </a:moveTo>
                    <a:lnTo>
                      <a:pt x="64" y="0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244" y="74"/>
                    </a:lnTo>
                    <a:lnTo>
                      <a:pt x="244" y="64"/>
                    </a:lnTo>
                    <a:lnTo>
                      <a:pt x="178" y="0"/>
                    </a:lnTo>
                    <a:lnTo>
                      <a:pt x="161" y="1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0" name="Freeform 234"/>
              <p:cNvSpPr>
                <a:spLocks/>
              </p:cNvSpPr>
              <p:nvPr/>
            </p:nvSpPr>
            <p:spPr bwMode="auto">
              <a:xfrm>
                <a:off x="3809" y="2204"/>
                <a:ext cx="213" cy="74"/>
              </a:xfrm>
              <a:custGeom>
                <a:avLst/>
                <a:gdLst>
                  <a:gd name="T0" fmla="*/ 0 w 294"/>
                  <a:gd name="T1" fmla="*/ 0 h 101"/>
                  <a:gd name="T2" fmla="*/ 0 w 294"/>
                  <a:gd name="T3" fmla="*/ 42 h 101"/>
                  <a:gd name="T4" fmla="*/ 58 w 294"/>
                  <a:gd name="T5" fmla="*/ 101 h 101"/>
                  <a:gd name="T6" fmla="*/ 116 w 294"/>
                  <a:gd name="T7" fmla="*/ 42 h 101"/>
                  <a:gd name="T8" fmla="*/ 116 w 294"/>
                  <a:gd name="T9" fmla="*/ 32 h 101"/>
                  <a:gd name="T10" fmla="*/ 147 w 294"/>
                  <a:gd name="T11" fmla="*/ 1 h 101"/>
                  <a:gd name="T12" fmla="*/ 178 w 294"/>
                  <a:gd name="T13" fmla="*/ 32 h 101"/>
                  <a:gd name="T14" fmla="*/ 178 w 294"/>
                  <a:gd name="T15" fmla="*/ 42 h 101"/>
                  <a:gd name="T16" fmla="*/ 236 w 294"/>
                  <a:gd name="T17" fmla="*/ 101 h 101"/>
                  <a:gd name="T18" fmla="*/ 294 w 294"/>
                  <a:gd name="T19" fmla="*/ 42 h 101"/>
                  <a:gd name="T20" fmla="*/ 294 w 294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4" h="101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75"/>
                      <a:pt x="26" y="101"/>
                      <a:pt x="58" y="101"/>
                    </a:cubicBezTo>
                    <a:cubicBezTo>
                      <a:pt x="90" y="101"/>
                      <a:pt x="116" y="75"/>
                      <a:pt x="116" y="42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16" y="15"/>
                      <a:pt x="130" y="1"/>
                      <a:pt x="147" y="1"/>
                    </a:cubicBezTo>
                    <a:cubicBezTo>
                      <a:pt x="164" y="1"/>
                      <a:pt x="178" y="15"/>
                      <a:pt x="178" y="32"/>
                    </a:cubicBezTo>
                    <a:cubicBezTo>
                      <a:pt x="178" y="42"/>
                      <a:pt x="178" y="42"/>
                      <a:pt x="178" y="42"/>
                    </a:cubicBezTo>
                    <a:cubicBezTo>
                      <a:pt x="178" y="75"/>
                      <a:pt x="204" y="101"/>
                      <a:pt x="236" y="101"/>
                    </a:cubicBezTo>
                    <a:cubicBezTo>
                      <a:pt x="268" y="101"/>
                      <a:pt x="294" y="75"/>
                      <a:pt x="294" y="42"/>
                    </a:cubicBezTo>
                    <a:cubicBezTo>
                      <a:pt x="294" y="0"/>
                      <a:pt x="294" y="0"/>
                      <a:pt x="29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5" name="Group 206"/>
            <p:cNvGrpSpPr>
              <a:grpSpLocks noChangeAspect="1"/>
            </p:cNvGrpSpPr>
            <p:nvPr/>
          </p:nvGrpSpPr>
          <p:grpSpPr bwMode="auto">
            <a:xfrm>
              <a:off x="3471237" y="2316098"/>
              <a:ext cx="384724" cy="252727"/>
              <a:chOff x="3798" y="2126"/>
              <a:chExt cx="239" cy="157"/>
            </a:xfrm>
          </p:grpSpPr>
          <p:sp>
            <p:nvSpPr>
              <p:cNvPr id="635" name="Freeform 207"/>
              <p:cNvSpPr>
                <a:spLocks/>
              </p:cNvSpPr>
              <p:nvPr/>
            </p:nvSpPr>
            <p:spPr bwMode="auto">
              <a:xfrm>
                <a:off x="3946" y="2126"/>
                <a:ext cx="91" cy="92"/>
              </a:xfrm>
              <a:custGeom>
                <a:avLst/>
                <a:gdLst>
                  <a:gd name="T0" fmla="*/ 54 w 91"/>
                  <a:gd name="T1" fmla="*/ 92 h 92"/>
                  <a:gd name="T2" fmla="*/ 0 w 91"/>
                  <a:gd name="T3" fmla="*/ 37 h 92"/>
                  <a:gd name="T4" fmla="*/ 37 w 91"/>
                  <a:gd name="T5" fmla="*/ 0 h 92"/>
                  <a:gd name="T6" fmla="*/ 91 w 91"/>
                  <a:gd name="T7" fmla="*/ 55 h 92"/>
                  <a:gd name="T8" fmla="*/ 54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54" y="92"/>
                    </a:moveTo>
                    <a:lnTo>
                      <a:pt x="0" y="37"/>
                    </a:lnTo>
                    <a:lnTo>
                      <a:pt x="37" y="0"/>
                    </a:lnTo>
                    <a:lnTo>
                      <a:pt x="91" y="55"/>
                    </a:lnTo>
                    <a:lnTo>
                      <a:pt x="54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6" name="Line 208"/>
              <p:cNvSpPr>
                <a:spLocks noChangeShapeType="1"/>
              </p:cNvSpPr>
              <p:nvPr/>
            </p:nvSpPr>
            <p:spPr bwMode="auto">
              <a:xfrm flipH="1">
                <a:off x="3826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7" name="Freeform 209"/>
              <p:cNvSpPr>
                <a:spLocks/>
              </p:cNvSpPr>
              <p:nvPr/>
            </p:nvSpPr>
            <p:spPr bwMode="auto">
              <a:xfrm>
                <a:off x="3798" y="2126"/>
                <a:ext cx="91" cy="92"/>
              </a:xfrm>
              <a:custGeom>
                <a:avLst/>
                <a:gdLst>
                  <a:gd name="T0" fmla="*/ 37 w 91"/>
                  <a:gd name="T1" fmla="*/ 92 h 92"/>
                  <a:gd name="T2" fmla="*/ 91 w 91"/>
                  <a:gd name="T3" fmla="*/ 37 h 92"/>
                  <a:gd name="T4" fmla="*/ 54 w 91"/>
                  <a:gd name="T5" fmla="*/ 0 h 92"/>
                  <a:gd name="T6" fmla="*/ 0 w 91"/>
                  <a:gd name="T7" fmla="*/ 55 h 92"/>
                  <a:gd name="T8" fmla="*/ 37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37" y="92"/>
                    </a:moveTo>
                    <a:lnTo>
                      <a:pt x="91" y="37"/>
                    </a:lnTo>
                    <a:lnTo>
                      <a:pt x="54" y="0"/>
                    </a:lnTo>
                    <a:lnTo>
                      <a:pt x="0" y="55"/>
                    </a:lnTo>
                    <a:lnTo>
                      <a:pt x="37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8" name="Line 210"/>
              <p:cNvSpPr>
                <a:spLocks noChangeShapeType="1"/>
              </p:cNvSpPr>
              <p:nvPr/>
            </p:nvSpPr>
            <p:spPr bwMode="auto">
              <a:xfrm>
                <a:off x="3889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6" name="Group 220"/>
            <p:cNvGrpSpPr>
              <a:grpSpLocks noChangeAspect="1"/>
            </p:cNvGrpSpPr>
            <p:nvPr/>
          </p:nvGrpSpPr>
          <p:grpSpPr bwMode="auto">
            <a:xfrm>
              <a:off x="3494616" y="4077848"/>
              <a:ext cx="337966" cy="335196"/>
              <a:chOff x="3795" y="2082"/>
              <a:chExt cx="244" cy="242"/>
            </a:xfrm>
          </p:grpSpPr>
          <p:sp>
            <p:nvSpPr>
              <p:cNvPr id="631" name="Freeform 221"/>
              <p:cNvSpPr>
                <a:spLocks/>
              </p:cNvSpPr>
              <p:nvPr/>
            </p:nvSpPr>
            <p:spPr bwMode="auto">
              <a:xfrm>
                <a:off x="3795" y="2082"/>
                <a:ext cx="244" cy="242"/>
              </a:xfrm>
              <a:custGeom>
                <a:avLst/>
                <a:gdLst>
                  <a:gd name="T0" fmla="*/ 0 w 337"/>
                  <a:gd name="T1" fmla="*/ 18 h 334"/>
                  <a:gd name="T2" fmla="*/ 19 w 337"/>
                  <a:gd name="T3" fmla="*/ 0 h 334"/>
                  <a:gd name="T4" fmla="*/ 318 w 337"/>
                  <a:gd name="T5" fmla="*/ 0 h 334"/>
                  <a:gd name="T6" fmla="*/ 337 w 337"/>
                  <a:gd name="T7" fmla="*/ 18 h 334"/>
                  <a:gd name="T8" fmla="*/ 337 w 337"/>
                  <a:gd name="T9" fmla="*/ 334 h 334"/>
                  <a:gd name="T10" fmla="*/ 37 w 337"/>
                  <a:gd name="T11" fmla="*/ 334 h 334"/>
                  <a:gd name="T12" fmla="*/ 0 w 337"/>
                  <a:gd name="T13" fmla="*/ 297 h 334"/>
                  <a:gd name="T14" fmla="*/ 0 w 337"/>
                  <a:gd name="T15" fmla="*/ 1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7" h="334">
                    <a:moveTo>
                      <a:pt x="0" y="18"/>
                    </a:moveTo>
                    <a:cubicBezTo>
                      <a:pt x="0" y="8"/>
                      <a:pt x="9" y="0"/>
                      <a:pt x="19" y="0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29" y="0"/>
                      <a:pt x="337" y="8"/>
                      <a:pt x="337" y="18"/>
                    </a:cubicBezTo>
                    <a:cubicBezTo>
                      <a:pt x="337" y="334"/>
                      <a:pt x="337" y="334"/>
                      <a:pt x="337" y="334"/>
                    </a:cubicBezTo>
                    <a:cubicBezTo>
                      <a:pt x="37" y="334"/>
                      <a:pt x="37" y="334"/>
                      <a:pt x="37" y="334"/>
                    </a:cubicBezTo>
                    <a:cubicBezTo>
                      <a:pt x="0" y="297"/>
                      <a:pt x="0" y="297"/>
                      <a:pt x="0" y="297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2" name="Freeform 222"/>
              <p:cNvSpPr>
                <a:spLocks/>
              </p:cNvSpPr>
              <p:nvPr/>
            </p:nvSpPr>
            <p:spPr bwMode="auto">
              <a:xfrm>
                <a:off x="3834" y="2082"/>
                <a:ext cx="166" cy="109"/>
              </a:xfrm>
              <a:custGeom>
                <a:avLst/>
                <a:gdLst>
                  <a:gd name="T0" fmla="*/ 0 w 166"/>
                  <a:gd name="T1" fmla="*/ 0 h 109"/>
                  <a:gd name="T2" fmla="*/ 0 w 166"/>
                  <a:gd name="T3" fmla="*/ 109 h 109"/>
                  <a:gd name="T4" fmla="*/ 166 w 166"/>
                  <a:gd name="T5" fmla="*/ 109 h 109"/>
                  <a:gd name="T6" fmla="*/ 166 w 166"/>
                  <a:gd name="T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109">
                    <a:moveTo>
                      <a:pt x="0" y="0"/>
                    </a:moveTo>
                    <a:lnTo>
                      <a:pt x="0" y="109"/>
                    </a:lnTo>
                    <a:lnTo>
                      <a:pt x="166" y="109"/>
                    </a:lnTo>
                    <a:lnTo>
                      <a:pt x="166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3" name="Freeform 223"/>
              <p:cNvSpPr>
                <a:spLocks/>
              </p:cNvSpPr>
              <p:nvPr/>
            </p:nvSpPr>
            <p:spPr bwMode="auto">
              <a:xfrm>
                <a:off x="3861" y="2248"/>
                <a:ext cx="112" cy="76"/>
              </a:xfrm>
              <a:custGeom>
                <a:avLst/>
                <a:gdLst>
                  <a:gd name="T0" fmla="*/ 0 w 112"/>
                  <a:gd name="T1" fmla="*/ 76 h 76"/>
                  <a:gd name="T2" fmla="*/ 0 w 112"/>
                  <a:gd name="T3" fmla="*/ 0 h 76"/>
                  <a:gd name="T4" fmla="*/ 112 w 112"/>
                  <a:gd name="T5" fmla="*/ 0 h 76"/>
                  <a:gd name="T6" fmla="*/ 112 w 112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6">
                    <a:moveTo>
                      <a:pt x="0" y="76"/>
                    </a:moveTo>
                    <a:lnTo>
                      <a:pt x="0" y="0"/>
                    </a:lnTo>
                    <a:lnTo>
                      <a:pt x="112" y="0"/>
                    </a:lnTo>
                    <a:lnTo>
                      <a:pt x="112" y="7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4" name="Line 224"/>
              <p:cNvSpPr>
                <a:spLocks noChangeShapeType="1"/>
              </p:cNvSpPr>
              <p:nvPr/>
            </p:nvSpPr>
            <p:spPr bwMode="auto">
              <a:xfrm>
                <a:off x="3892" y="2281"/>
                <a:ext cx="0" cy="4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7" name="Group 28"/>
            <p:cNvGrpSpPr>
              <a:grpSpLocks noChangeAspect="1"/>
            </p:cNvGrpSpPr>
            <p:nvPr/>
          </p:nvGrpSpPr>
          <p:grpSpPr bwMode="auto">
            <a:xfrm>
              <a:off x="3493736" y="1226690"/>
              <a:ext cx="339726" cy="324534"/>
              <a:chOff x="2110" y="763"/>
              <a:chExt cx="246" cy="235"/>
            </a:xfrm>
          </p:grpSpPr>
          <p:sp>
            <p:nvSpPr>
              <p:cNvPr id="627" name="Freeform 29"/>
              <p:cNvSpPr>
                <a:spLocks/>
              </p:cNvSpPr>
              <p:nvPr/>
            </p:nvSpPr>
            <p:spPr bwMode="auto">
              <a:xfrm>
                <a:off x="2110" y="825"/>
                <a:ext cx="246" cy="173"/>
              </a:xfrm>
              <a:custGeom>
                <a:avLst/>
                <a:gdLst>
                  <a:gd name="T0" fmla="*/ 246 w 246"/>
                  <a:gd name="T1" fmla="*/ 173 h 173"/>
                  <a:gd name="T2" fmla="*/ 0 w 246"/>
                  <a:gd name="T3" fmla="*/ 173 h 173"/>
                  <a:gd name="T4" fmla="*/ 0 w 246"/>
                  <a:gd name="T5" fmla="*/ 0 h 173"/>
                  <a:gd name="T6" fmla="*/ 122 w 246"/>
                  <a:gd name="T7" fmla="*/ 0 h 173"/>
                  <a:gd name="T8" fmla="*/ 246 w 246"/>
                  <a:gd name="T9" fmla="*/ 0 h 173"/>
                  <a:gd name="T10" fmla="*/ 246 w 246"/>
                  <a:gd name="T11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173">
                    <a:moveTo>
                      <a:pt x="246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122" y="0"/>
                    </a:lnTo>
                    <a:lnTo>
                      <a:pt x="246" y="0"/>
                    </a:lnTo>
                    <a:lnTo>
                      <a:pt x="246" y="17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8" name="Line 30"/>
              <p:cNvSpPr>
                <a:spLocks noChangeShapeType="1"/>
              </p:cNvSpPr>
              <p:nvPr/>
            </p:nvSpPr>
            <p:spPr bwMode="auto">
              <a:xfrm flipH="1">
                <a:off x="2110" y="911"/>
                <a:ext cx="24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9" name="Freeform 31"/>
              <p:cNvSpPr>
                <a:spLocks/>
              </p:cNvSpPr>
              <p:nvPr/>
            </p:nvSpPr>
            <p:spPr bwMode="auto">
              <a:xfrm>
                <a:off x="2233" y="763"/>
                <a:ext cx="72" cy="235"/>
              </a:xfrm>
              <a:custGeom>
                <a:avLst/>
                <a:gdLst>
                  <a:gd name="T0" fmla="*/ 60 w 100"/>
                  <a:gd name="T1" fmla="*/ 85 h 325"/>
                  <a:gd name="T2" fmla="*/ 100 w 100"/>
                  <a:gd name="T3" fmla="*/ 45 h 325"/>
                  <a:gd name="T4" fmla="*/ 60 w 100"/>
                  <a:gd name="T5" fmla="*/ 6 h 325"/>
                  <a:gd name="T6" fmla="*/ 1 w 100"/>
                  <a:gd name="T7" fmla="*/ 85 h 325"/>
                  <a:gd name="T8" fmla="*/ 1 w 100"/>
                  <a:gd name="T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5">
                    <a:moveTo>
                      <a:pt x="60" y="85"/>
                    </a:moveTo>
                    <a:cubicBezTo>
                      <a:pt x="82" y="85"/>
                      <a:pt x="100" y="67"/>
                      <a:pt x="100" y="45"/>
                    </a:cubicBezTo>
                    <a:cubicBezTo>
                      <a:pt x="100" y="23"/>
                      <a:pt x="82" y="6"/>
                      <a:pt x="60" y="6"/>
                    </a:cubicBezTo>
                    <a:cubicBezTo>
                      <a:pt x="60" y="6"/>
                      <a:pt x="0" y="0"/>
                      <a:pt x="1" y="85"/>
                    </a:cubicBezTo>
                    <a:cubicBezTo>
                      <a:pt x="1" y="325"/>
                      <a:pt x="1" y="325"/>
                      <a:pt x="1" y="32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0" name="Freeform 32"/>
              <p:cNvSpPr>
                <a:spLocks/>
              </p:cNvSpPr>
              <p:nvPr/>
            </p:nvSpPr>
            <p:spPr bwMode="auto">
              <a:xfrm>
                <a:off x="2162" y="763"/>
                <a:ext cx="72" cy="62"/>
              </a:xfrm>
              <a:custGeom>
                <a:avLst/>
                <a:gdLst>
                  <a:gd name="T0" fmla="*/ 40 w 100"/>
                  <a:gd name="T1" fmla="*/ 85 h 85"/>
                  <a:gd name="T2" fmla="*/ 0 w 100"/>
                  <a:gd name="T3" fmla="*/ 45 h 85"/>
                  <a:gd name="T4" fmla="*/ 40 w 100"/>
                  <a:gd name="T5" fmla="*/ 6 h 85"/>
                  <a:gd name="T6" fmla="*/ 99 w 100"/>
                  <a:gd name="T7" fmla="*/ 85 h 85"/>
                  <a:gd name="T8" fmla="*/ 99 w 100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5">
                    <a:moveTo>
                      <a:pt x="40" y="85"/>
                    </a:moveTo>
                    <a:cubicBezTo>
                      <a:pt x="18" y="85"/>
                      <a:pt x="0" y="67"/>
                      <a:pt x="0" y="45"/>
                    </a:cubicBezTo>
                    <a:cubicBezTo>
                      <a:pt x="0" y="23"/>
                      <a:pt x="18" y="6"/>
                      <a:pt x="40" y="6"/>
                    </a:cubicBezTo>
                    <a:cubicBezTo>
                      <a:pt x="40" y="6"/>
                      <a:pt x="100" y="0"/>
                      <a:pt x="99" y="85"/>
                    </a:cubicBezTo>
                    <a:cubicBezTo>
                      <a:pt x="99" y="85"/>
                      <a:pt x="99" y="85"/>
                      <a:pt x="99" y="8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8" name="Group 116"/>
            <p:cNvGrpSpPr>
              <a:grpSpLocks noChangeAspect="1"/>
            </p:cNvGrpSpPr>
            <p:nvPr/>
          </p:nvGrpSpPr>
          <p:grpSpPr bwMode="auto">
            <a:xfrm>
              <a:off x="3524693" y="769199"/>
              <a:ext cx="277812" cy="273050"/>
              <a:chOff x="2104" y="476"/>
              <a:chExt cx="175" cy="172"/>
            </a:xfrm>
          </p:grpSpPr>
          <p:sp>
            <p:nvSpPr>
              <p:cNvPr id="622" name="Freeform 117"/>
              <p:cNvSpPr>
                <a:spLocks/>
              </p:cNvSpPr>
              <p:nvPr/>
            </p:nvSpPr>
            <p:spPr bwMode="auto">
              <a:xfrm>
                <a:off x="2247" y="619"/>
                <a:ext cx="32" cy="28"/>
              </a:xfrm>
              <a:custGeom>
                <a:avLst/>
                <a:gdLst>
                  <a:gd name="T0" fmla="*/ 0 w 44"/>
                  <a:gd name="T1" fmla="*/ 39 h 39"/>
                  <a:gd name="T2" fmla="*/ 13 w 44"/>
                  <a:gd name="T3" fmla="*/ 12 h 39"/>
                  <a:gd name="T4" fmla="*/ 44 w 44"/>
                  <a:gd name="T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9">
                    <a:moveTo>
                      <a:pt x="0" y="39"/>
                    </a:moveTo>
                    <a:cubicBezTo>
                      <a:pt x="1" y="29"/>
                      <a:pt x="5" y="20"/>
                      <a:pt x="13" y="12"/>
                    </a:cubicBezTo>
                    <a:cubicBezTo>
                      <a:pt x="21" y="4"/>
                      <a:pt x="33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3" name="Freeform 118"/>
              <p:cNvSpPr>
                <a:spLocks/>
              </p:cNvSpPr>
              <p:nvPr/>
            </p:nvSpPr>
            <p:spPr bwMode="auto">
              <a:xfrm>
                <a:off x="2212" y="584"/>
                <a:ext cx="67" cy="63"/>
              </a:xfrm>
              <a:custGeom>
                <a:avLst/>
                <a:gdLst>
                  <a:gd name="T0" fmla="*/ 0 w 92"/>
                  <a:gd name="T1" fmla="*/ 87 h 87"/>
                  <a:gd name="T2" fmla="*/ 27 w 92"/>
                  <a:gd name="T3" fmla="*/ 27 h 87"/>
                  <a:gd name="T4" fmla="*/ 92 w 92"/>
                  <a:gd name="T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87">
                    <a:moveTo>
                      <a:pt x="0" y="87"/>
                    </a:moveTo>
                    <a:cubicBezTo>
                      <a:pt x="1" y="65"/>
                      <a:pt x="10" y="43"/>
                      <a:pt x="27" y="27"/>
                    </a:cubicBezTo>
                    <a:cubicBezTo>
                      <a:pt x="45" y="9"/>
                      <a:pt x="68" y="0"/>
                      <a:pt x="9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4" name="Freeform 119"/>
              <p:cNvSpPr>
                <a:spLocks/>
              </p:cNvSpPr>
              <p:nvPr/>
            </p:nvSpPr>
            <p:spPr bwMode="auto">
              <a:xfrm>
                <a:off x="2177" y="549"/>
                <a:ext cx="102" cy="98"/>
              </a:xfrm>
              <a:custGeom>
                <a:avLst/>
                <a:gdLst>
                  <a:gd name="T0" fmla="*/ 0 w 140"/>
                  <a:gd name="T1" fmla="*/ 135 h 135"/>
                  <a:gd name="T2" fmla="*/ 41 w 140"/>
                  <a:gd name="T3" fmla="*/ 41 h 135"/>
                  <a:gd name="T4" fmla="*/ 140 w 140"/>
                  <a:gd name="T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35">
                    <a:moveTo>
                      <a:pt x="0" y="135"/>
                    </a:moveTo>
                    <a:cubicBezTo>
                      <a:pt x="1" y="101"/>
                      <a:pt x="15" y="67"/>
                      <a:pt x="41" y="41"/>
                    </a:cubicBezTo>
                    <a:cubicBezTo>
                      <a:pt x="68" y="13"/>
                      <a:pt x="104" y="0"/>
                      <a:pt x="1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5" name="Freeform 120"/>
              <p:cNvSpPr>
                <a:spLocks/>
              </p:cNvSpPr>
              <p:nvPr/>
            </p:nvSpPr>
            <p:spPr bwMode="auto">
              <a:xfrm>
                <a:off x="2141" y="512"/>
                <a:ext cx="138" cy="136"/>
              </a:xfrm>
              <a:custGeom>
                <a:avLst/>
                <a:gdLst>
                  <a:gd name="T0" fmla="*/ 0 w 189"/>
                  <a:gd name="T1" fmla="*/ 186 h 186"/>
                  <a:gd name="T2" fmla="*/ 55 w 189"/>
                  <a:gd name="T3" fmla="*/ 56 h 186"/>
                  <a:gd name="T4" fmla="*/ 189 w 189"/>
                  <a:gd name="T5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9" h="186">
                    <a:moveTo>
                      <a:pt x="0" y="186"/>
                    </a:moveTo>
                    <a:cubicBezTo>
                      <a:pt x="0" y="139"/>
                      <a:pt x="19" y="92"/>
                      <a:pt x="55" y="56"/>
                    </a:cubicBezTo>
                    <a:cubicBezTo>
                      <a:pt x="92" y="19"/>
                      <a:pt x="140" y="0"/>
                      <a:pt x="189" y="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6" name="Freeform 121"/>
              <p:cNvSpPr>
                <a:spLocks/>
              </p:cNvSpPr>
              <p:nvPr/>
            </p:nvSpPr>
            <p:spPr bwMode="auto">
              <a:xfrm>
                <a:off x="2104" y="476"/>
                <a:ext cx="175" cy="171"/>
              </a:xfrm>
              <a:custGeom>
                <a:avLst/>
                <a:gdLst>
                  <a:gd name="T0" fmla="*/ 0 w 240"/>
                  <a:gd name="T1" fmla="*/ 235 h 235"/>
                  <a:gd name="T2" fmla="*/ 70 w 240"/>
                  <a:gd name="T3" fmla="*/ 70 h 235"/>
                  <a:gd name="T4" fmla="*/ 240 w 240"/>
                  <a:gd name="T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35">
                    <a:moveTo>
                      <a:pt x="0" y="235"/>
                    </a:moveTo>
                    <a:cubicBezTo>
                      <a:pt x="1" y="175"/>
                      <a:pt x="24" y="116"/>
                      <a:pt x="70" y="70"/>
                    </a:cubicBezTo>
                    <a:cubicBezTo>
                      <a:pt x="117" y="23"/>
                      <a:pt x="178" y="0"/>
                      <a:pt x="2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9" name="Group 139"/>
            <p:cNvGrpSpPr>
              <a:grpSpLocks noChangeAspect="1"/>
            </p:cNvGrpSpPr>
            <p:nvPr/>
          </p:nvGrpSpPr>
          <p:grpSpPr bwMode="auto">
            <a:xfrm>
              <a:off x="3470718" y="284720"/>
              <a:ext cx="385763" cy="300038"/>
              <a:chOff x="2116" y="172"/>
              <a:chExt cx="243" cy="189"/>
            </a:xfrm>
          </p:grpSpPr>
          <p:sp>
            <p:nvSpPr>
              <p:cNvPr id="620" name="Freeform 140"/>
              <p:cNvSpPr>
                <a:spLocks/>
              </p:cNvSpPr>
              <p:nvPr/>
            </p:nvSpPr>
            <p:spPr bwMode="auto">
              <a:xfrm>
                <a:off x="2116" y="172"/>
                <a:ext cx="167" cy="154"/>
              </a:xfrm>
              <a:custGeom>
                <a:avLst/>
                <a:gdLst>
                  <a:gd name="T0" fmla="*/ 21 w 167"/>
                  <a:gd name="T1" fmla="*/ 114 h 154"/>
                  <a:gd name="T2" fmla="*/ 0 w 167"/>
                  <a:gd name="T3" fmla="*/ 114 h 154"/>
                  <a:gd name="T4" fmla="*/ 0 w 167"/>
                  <a:gd name="T5" fmla="*/ 0 h 154"/>
                  <a:gd name="T6" fmla="*/ 167 w 167"/>
                  <a:gd name="T7" fmla="*/ 0 h 154"/>
                  <a:gd name="T8" fmla="*/ 167 w 167"/>
                  <a:gd name="T9" fmla="*/ 114 h 154"/>
                  <a:gd name="T10" fmla="*/ 60 w 167"/>
                  <a:gd name="T11" fmla="*/ 114 h 154"/>
                  <a:gd name="T12" fmla="*/ 21 w 167"/>
                  <a:gd name="T13" fmla="*/ 154 h 154"/>
                  <a:gd name="T14" fmla="*/ 21 w 167"/>
                  <a:gd name="T15" fmla="*/ 11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" h="154">
                    <a:moveTo>
                      <a:pt x="21" y="114"/>
                    </a:move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4"/>
                    </a:lnTo>
                    <a:lnTo>
                      <a:pt x="21" y="11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1" name="Freeform 141"/>
              <p:cNvSpPr>
                <a:spLocks/>
              </p:cNvSpPr>
              <p:nvPr/>
            </p:nvSpPr>
            <p:spPr bwMode="auto">
              <a:xfrm>
                <a:off x="2193" y="208"/>
                <a:ext cx="166" cy="153"/>
              </a:xfrm>
              <a:custGeom>
                <a:avLst/>
                <a:gdLst>
                  <a:gd name="T0" fmla="*/ 0 w 166"/>
                  <a:gd name="T1" fmla="*/ 79 h 153"/>
                  <a:gd name="T2" fmla="*/ 0 w 166"/>
                  <a:gd name="T3" fmla="*/ 113 h 153"/>
                  <a:gd name="T4" fmla="*/ 106 w 166"/>
                  <a:gd name="T5" fmla="*/ 113 h 153"/>
                  <a:gd name="T6" fmla="*/ 145 w 166"/>
                  <a:gd name="T7" fmla="*/ 153 h 153"/>
                  <a:gd name="T8" fmla="*/ 145 w 166"/>
                  <a:gd name="T9" fmla="*/ 113 h 153"/>
                  <a:gd name="T10" fmla="*/ 166 w 166"/>
                  <a:gd name="T11" fmla="*/ 113 h 153"/>
                  <a:gd name="T12" fmla="*/ 166 w 166"/>
                  <a:gd name="T13" fmla="*/ 0 h 153"/>
                  <a:gd name="T14" fmla="*/ 91 w 166"/>
                  <a:gd name="T15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153">
                    <a:moveTo>
                      <a:pt x="0" y="79"/>
                    </a:moveTo>
                    <a:lnTo>
                      <a:pt x="0" y="113"/>
                    </a:lnTo>
                    <a:lnTo>
                      <a:pt x="106" y="113"/>
                    </a:lnTo>
                    <a:lnTo>
                      <a:pt x="145" y="153"/>
                    </a:lnTo>
                    <a:lnTo>
                      <a:pt x="145" y="113"/>
                    </a:lnTo>
                    <a:lnTo>
                      <a:pt x="166" y="113"/>
                    </a:lnTo>
                    <a:lnTo>
                      <a:pt x="166" y="0"/>
                    </a:lnTo>
                    <a:lnTo>
                      <a:pt x="9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50" name="Group 649"/>
          <p:cNvGrpSpPr/>
          <p:nvPr/>
        </p:nvGrpSpPr>
        <p:grpSpPr>
          <a:xfrm>
            <a:off x="-8928077" y="243037"/>
            <a:ext cx="451330" cy="4083742"/>
            <a:chOff x="2299905" y="247414"/>
            <a:chExt cx="460380" cy="4165630"/>
          </a:xfrm>
        </p:grpSpPr>
        <p:grpSp>
          <p:nvGrpSpPr>
            <p:cNvPr id="651" name="Group 650"/>
            <p:cNvGrpSpPr>
              <a:grpSpLocks noChangeAspect="1"/>
            </p:cNvGrpSpPr>
            <p:nvPr/>
          </p:nvGrpSpPr>
          <p:grpSpPr bwMode="auto">
            <a:xfrm>
              <a:off x="2335319" y="3468593"/>
              <a:ext cx="389553" cy="360578"/>
              <a:chOff x="4315" y="2503"/>
              <a:chExt cx="242" cy="224"/>
            </a:xfrm>
          </p:grpSpPr>
          <p:sp>
            <p:nvSpPr>
              <p:cNvPr id="685" name="Freeform 12"/>
              <p:cNvSpPr>
                <a:spLocks/>
              </p:cNvSpPr>
              <p:nvPr/>
            </p:nvSpPr>
            <p:spPr bwMode="auto">
              <a:xfrm>
                <a:off x="4445" y="2503"/>
                <a:ext cx="68" cy="59"/>
              </a:xfrm>
              <a:custGeom>
                <a:avLst/>
                <a:gdLst>
                  <a:gd name="T0" fmla="*/ 79 w 94"/>
                  <a:gd name="T1" fmla="*/ 81 h 81"/>
                  <a:gd name="T2" fmla="*/ 94 w 94"/>
                  <a:gd name="T3" fmla="*/ 47 h 81"/>
                  <a:gd name="T4" fmla="*/ 47 w 94"/>
                  <a:gd name="T5" fmla="*/ 0 h 81"/>
                  <a:gd name="T6" fmla="*/ 0 w 94"/>
                  <a:gd name="T7" fmla="*/ 47 h 81"/>
                  <a:gd name="T8" fmla="*/ 1 w 94"/>
                  <a:gd name="T9" fmla="*/ 59 h 81"/>
                  <a:gd name="T10" fmla="*/ 79 w 94"/>
                  <a:gd name="T1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81">
                    <a:moveTo>
                      <a:pt x="79" y="81"/>
                    </a:moveTo>
                    <a:cubicBezTo>
                      <a:pt x="88" y="73"/>
                      <a:pt x="94" y="60"/>
                      <a:pt x="94" y="47"/>
                    </a:cubicBezTo>
                    <a:cubicBezTo>
                      <a:pt x="94" y="21"/>
                      <a:pt x="73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51"/>
                      <a:pt x="0" y="55"/>
                      <a:pt x="1" y="59"/>
                    </a:cubicBezTo>
                    <a:lnTo>
                      <a:pt x="79" y="8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6" name="Freeform 13"/>
              <p:cNvSpPr>
                <a:spLocks/>
              </p:cNvSpPr>
              <p:nvPr/>
            </p:nvSpPr>
            <p:spPr bwMode="auto">
              <a:xfrm>
                <a:off x="4315" y="2511"/>
                <a:ext cx="242" cy="216"/>
              </a:xfrm>
              <a:custGeom>
                <a:avLst/>
                <a:gdLst>
                  <a:gd name="T0" fmla="*/ 180 w 335"/>
                  <a:gd name="T1" fmla="*/ 34 h 298"/>
                  <a:gd name="T2" fmla="*/ 145 w 335"/>
                  <a:gd name="T3" fmla="*/ 33 h 298"/>
                  <a:gd name="T4" fmla="*/ 92 w 335"/>
                  <a:gd name="T5" fmla="*/ 0 h 298"/>
                  <a:gd name="T6" fmla="*/ 92 w 335"/>
                  <a:gd name="T7" fmla="*/ 51 h 298"/>
                  <a:gd name="T8" fmla="*/ 89 w 335"/>
                  <a:gd name="T9" fmla="*/ 55 h 298"/>
                  <a:gd name="T10" fmla="*/ 56 w 335"/>
                  <a:gd name="T11" fmla="*/ 81 h 298"/>
                  <a:gd name="T12" fmla="*/ 19 w 335"/>
                  <a:gd name="T13" fmla="*/ 123 h 298"/>
                  <a:gd name="T14" fmla="*/ 0 w 335"/>
                  <a:gd name="T15" fmla="*/ 143 h 298"/>
                  <a:gd name="T16" fmla="*/ 0 w 335"/>
                  <a:gd name="T17" fmla="*/ 167 h 298"/>
                  <a:gd name="T18" fmla="*/ 19 w 335"/>
                  <a:gd name="T19" fmla="*/ 187 h 298"/>
                  <a:gd name="T20" fmla="*/ 28 w 335"/>
                  <a:gd name="T21" fmla="*/ 187 h 298"/>
                  <a:gd name="T22" fmla="*/ 89 w 335"/>
                  <a:gd name="T23" fmla="*/ 253 h 298"/>
                  <a:gd name="T24" fmla="*/ 89 w 335"/>
                  <a:gd name="T25" fmla="*/ 278 h 298"/>
                  <a:gd name="T26" fmla="*/ 108 w 335"/>
                  <a:gd name="T27" fmla="*/ 298 h 298"/>
                  <a:gd name="T28" fmla="*/ 133 w 335"/>
                  <a:gd name="T29" fmla="*/ 298 h 298"/>
                  <a:gd name="T30" fmla="*/ 152 w 335"/>
                  <a:gd name="T31" fmla="*/ 278 h 298"/>
                  <a:gd name="T32" fmla="*/ 226 w 335"/>
                  <a:gd name="T33" fmla="*/ 278 h 298"/>
                  <a:gd name="T34" fmla="*/ 245 w 335"/>
                  <a:gd name="T35" fmla="*/ 298 h 298"/>
                  <a:gd name="T36" fmla="*/ 270 w 335"/>
                  <a:gd name="T37" fmla="*/ 298 h 298"/>
                  <a:gd name="T38" fmla="*/ 289 w 335"/>
                  <a:gd name="T39" fmla="*/ 278 h 298"/>
                  <a:gd name="T40" fmla="*/ 289 w 335"/>
                  <a:gd name="T41" fmla="*/ 240 h 298"/>
                  <a:gd name="T42" fmla="*/ 335 w 335"/>
                  <a:gd name="T43" fmla="*/ 156 h 298"/>
                  <a:gd name="T44" fmla="*/ 270 w 335"/>
                  <a:gd name="T45" fmla="*/ 61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5" h="298">
                    <a:moveTo>
                      <a:pt x="180" y="34"/>
                    </a:moveTo>
                    <a:cubicBezTo>
                      <a:pt x="145" y="33"/>
                      <a:pt x="145" y="33"/>
                      <a:pt x="145" y="33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2" y="53"/>
                      <a:pt x="91" y="55"/>
                      <a:pt x="89" y="55"/>
                    </a:cubicBezTo>
                    <a:cubicBezTo>
                      <a:pt x="85" y="57"/>
                      <a:pt x="76" y="63"/>
                      <a:pt x="56" y="81"/>
                    </a:cubicBezTo>
                    <a:cubicBezTo>
                      <a:pt x="24" y="109"/>
                      <a:pt x="19" y="123"/>
                      <a:pt x="19" y="123"/>
                    </a:cubicBezTo>
                    <a:cubicBezTo>
                      <a:pt x="8" y="123"/>
                      <a:pt x="0" y="132"/>
                      <a:pt x="0" y="143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78"/>
                      <a:pt x="8" y="187"/>
                      <a:pt x="19" y="187"/>
                    </a:cubicBezTo>
                    <a:cubicBezTo>
                      <a:pt x="28" y="187"/>
                      <a:pt x="28" y="187"/>
                      <a:pt x="28" y="187"/>
                    </a:cubicBezTo>
                    <a:cubicBezTo>
                      <a:pt x="28" y="226"/>
                      <a:pt x="62" y="253"/>
                      <a:pt x="89" y="253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89" y="289"/>
                      <a:pt x="98" y="298"/>
                      <a:pt x="108" y="298"/>
                    </a:cubicBezTo>
                    <a:cubicBezTo>
                      <a:pt x="133" y="298"/>
                      <a:pt x="133" y="298"/>
                      <a:pt x="133" y="298"/>
                    </a:cubicBezTo>
                    <a:cubicBezTo>
                      <a:pt x="144" y="298"/>
                      <a:pt x="152" y="289"/>
                      <a:pt x="152" y="278"/>
                    </a:cubicBezTo>
                    <a:cubicBezTo>
                      <a:pt x="226" y="278"/>
                      <a:pt x="226" y="278"/>
                      <a:pt x="226" y="278"/>
                    </a:cubicBezTo>
                    <a:cubicBezTo>
                      <a:pt x="226" y="289"/>
                      <a:pt x="235" y="298"/>
                      <a:pt x="245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81" y="298"/>
                      <a:pt x="289" y="289"/>
                      <a:pt x="289" y="278"/>
                    </a:cubicBezTo>
                    <a:cubicBezTo>
                      <a:pt x="289" y="240"/>
                      <a:pt x="289" y="240"/>
                      <a:pt x="289" y="240"/>
                    </a:cubicBezTo>
                    <a:cubicBezTo>
                      <a:pt x="317" y="222"/>
                      <a:pt x="335" y="191"/>
                      <a:pt x="335" y="156"/>
                    </a:cubicBezTo>
                    <a:cubicBezTo>
                      <a:pt x="335" y="112"/>
                      <a:pt x="308" y="76"/>
                      <a:pt x="270" y="6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7" name="Oval 14"/>
              <p:cNvSpPr>
                <a:spLocks noChangeArrowheads="1"/>
              </p:cNvSpPr>
              <p:nvPr/>
            </p:nvSpPr>
            <p:spPr bwMode="auto">
              <a:xfrm>
                <a:off x="4375" y="2595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2" name="Group 74"/>
            <p:cNvGrpSpPr>
              <a:grpSpLocks noChangeAspect="1"/>
            </p:cNvGrpSpPr>
            <p:nvPr/>
          </p:nvGrpSpPr>
          <p:grpSpPr bwMode="auto">
            <a:xfrm>
              <a:off x="2299905" y="2466381"/>
              <a:ext cx="460380" cy="292969"/>
              <a:chOff x="3781" y="2110"/>
              <a:chExt cx="286" cy="182"/>
            </a:xfrm>
          </p:grpSpPr>
          <p:sp>
            <p:nvSpPr>
              <p:cNvPr id="681" name="Line 75"/>
              <p:cNvSpPr>
                <a:spLocks noChangeShapeType="1"/>
              </p:cNvSpPr>
              <p:nvPr/>
            </p:nvSpPr>
            <p:spPr bwMode="auto">
              <a:xfrm>
                <a:off x="3788" y="226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2" name="Line 76"/>
              <p:cNvSpPr>
                <a:spLocks noChangeShapeType="1"/>
              </p:cNvSpPr>
              <p:nvPr/>
            </p:nvSpPr>
            <p:spPr bwMode="auto">
              <a:xfrm>
                <a:off x="3974" y="2110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3" name="Freeform 77"/>
              <p:cNvSpPr>
                <a:spLocks/>
              </p:cNvSpPr>
              <p:nvPr/>
            </p:nvSpPr>
            <p:spPr bwMode="auto">
              <a:xfrm>
                <a:off x="3781" y="2125"/>
                <a:ext cx="286" cy="167"/>
              </a:xfrm>
              <a:custGeom>
                <a:avLst/>
                <a:gdLst>
                  <a:gd name="T0" fmla="*/ 308 w 395"/>
                  <a:gd name="T1" fmla="*/ 36 h 230"/>
                  <a:gd name="T2" fmla="*/ 270 w 395"/>
                  <a:gd name="T3" fmla="*/ 5 h 230"/>
                  <a:gd name="T4" fmla="*/ 234 w 395"/>
                  <a:gd name="T5" fmla="*/ 20 h 230"/>
                  <a:gd name="T6" fmla="*/ 200 w 395"/>
                  <a:gd name="T7" fmla="*/ 20 h 230"/>
                  <a:gd name="T8" fmla="*/ 196 w 395"/>
                  <a:gd name="T9" fmla="*/ 20 h 230"/>
                  <a:gd name="T10" fmla="*/ 161 w 395"/>
                  <a:gd name="T11" fmla="*/ 20 h 230"/>
                  <a:gd name="T12" fmla="*/ 126 w 395"/>
                  <a:gd name="T13" fmla="*/ 5 h 230"/>
                  <a:gd name="T14" fmla="*/ 87 w 395"/>
                  <a:gd name="T15" fmla="*/ 36 h 230"/>
                  <a:gd name="T16" fmla="*/ 48 w 395"/>
                  <a:gd name="T17" fmla="*/ 216 h 230"/>
                  <a:gd name="T18" fmla="*/ 75 w 395"/>
                  <a:gd name="T19" fmla="*/ 230 h 230"/>
                  <a:gd name="T20" fmla="*/ 113 w 395"/>
                  <a:gd name="T21" fmla="*/ 189 h 230"/>
                  <a:gd name="T22" fmla="*/ 162 w 395"/>
                  <a:gd name="T23" fmla="*/ 169 h 230"/>
                  <a:gd name="T24" fmla="*/ 233 w 395"/>
                  <a:gd name="T25" fmla="*/ 169 h 230"/>
                  <a:gd name="T26" fmla="*/ 283 w 395"/>
                  <a:gd name="T27" fmla="*/ 189 h 230"/>
                  <a:gd name="T28" fmla="*/ 320 w 395"/>
                  <a:gd name="T29" fmla="*/ 230 h 230"/>
                  <a:gd name="T30" fmla="*/ 347 w 395"/>
                  <a:gd name="T31" fmla="*/ 216 h 230"/>
                  <a:gd name="T32" fmla="*/ 308 w 395"/>
                  <a:gd name="T33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5" h="230">
                    <a:moveTo>
                      <a:pt x="308" y="36"/>
                    </a:moveTo>
                    <a:cubicBezTo>
                      <a:pt x="312" y="17"/>
                      <a:pt x="299" y="11"/>
                      <a:pt x="270" y="5"/>
                    </a:cubicBezTo>
                    <a:cubicBezTo>
                      <a:pt x="240" y="0"/>
                      <a:pt x="234" y="20"/>
                      <a:pt x="234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6" y="20"/>
                      <a:pt x="196" y="20"/>
                      <a:pt x="196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56" y="0"/>
                      <a:pt x="126" y="5"/>
                    </a:cubicBezTo>
                    <a:cubicBezTo>
                      <a:pt x="96" y="11"/>
                      <a:pt x="84" y="17"/>
                      <a:pt x="87" y="36"/>
                    </a:cubicBezTo>
                    <a:cubicBezTo>
                      <a:pt x="87" y="36"/>
                      <a:pt x="0" y="165"/>
                      <a:pt x="48" y="216"/>
                    </a:cubicBezTo>
                    <a:cubicBezTo>
                      <a:pt x="64" y="230"/>
                      <a:pt x="68" y="230"/>
                      <a:pt x="75" y="230"/>
                    </a:cubicBezTo>
                    <a:cubicBezTo>
                      <a:pt x="82" y="230"/>
                      <a:pt x="95" y="203"/>
                      <a:pt x="113" y="189"/>
                    </a:cubicBezTo>
                    <a:cubicBezTo>
                      <a:pt x="131" y="174"/>
                      <a:pt x="148" y="170"/>
                      <a:pt x="162" y="169"/>
                    </a:cubicBezTo>
                    <a:cubicBezTo>
                      <a:pt x="173" y="169"/>
                      <a:pt x="223" y="169"/>
                      <a:pt x="233" y="169"/>
                    </a:cubicBezTo>
                    <a:cubicBezTo>
                      <a:pt x="248" y="170"/>
                      <a:pt x="265" y="174"/>
                      <a:pt x="283" y="189"/>
                    </a:cubicBezTo>
                    <a:cubicBezTo>
                      <a:pt x="301" y="203"/>
                      <a:pt x="313" y="230"/>
                      <a:pt x="320" y="230"/>
                    </a:cubicBezTo>
                    <a:cubicBezTo>
                      <a:pt x="327" y="230"/>
                      <a:pt x="332" y="230"/>
                      <a:pt x="347" y="216"/>
                    </a:cubicBezTo>
                    <a:cubicBezTo>
                      <a:pt x="395" y="165"/>
                      <a:pt x="308" y="36"/>
                      <a:pt x="308" y="36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4" name="Freeform 78"/>
              <p:cNvSpPr>
                <a:spLocks/>
              </p:cNvSpPr>
              <p:nvPr/>
            </p:nvSpPr>
            <p:spPr bwMode="auto">
              <a:xfrm>
                <a:off x="3917" y="2166"/>
                <a:ext cx="14" cy="15"/>
              </a:xfrm>
              <a:custGeom>
                <a:avLst/>
                <a:gdLst>
                  <a:gd name="T0" fmla="*/ 9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1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19" y="16"/>
                      <a:pt x="15" y="20"/>
                      <a:pt x="9" y="2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3" name="Group 110"/>
            <p:cNvGrpSpPr>
              <a:grpSpLocks noChangeAspect="1"/>
            </p:cNvGrpSpPr>
            <p:nvPr/>
          </p:nvGrpSpPr>
          <p:grpSpPr bwMode="auto">
            <a:xfrm>
              <a:off x="2371062" y="4046968"/>
              <a:ext cx="318066" cy="366076"/>
              <a:chOff x="3811" y="2081"/>
              <a:chExt cx="212" cy="244"/>
            </a:xfrm>
          </p:grpSpPr>
          <p:sp>
            <p:nvSpPr>
              <p:cNvPr id="676" name="Freeform 111"/>
              <p:cNvSpPr>
                <a:spLocks/>
              </p:cNvSpPr>
              <p:nvPr/>
            </p:nvSpPr>
            <p:spPr bwMode="auto">
              <a:xfrm>
                <a:off x="3811" y="2081"/>
                <a:ext cx="197" cy="244"/>
              </a:xfrm>
              <a:custGeom>
                <a:avLst/>
                <a:gdLst>
                  <a:gd name="T0" fmla="*/ 0 w 272"/>
                  <a:gd name="T1" fmla="*/ 34 h 336"/>
                  <a:gd name="T2" fmla="*/ 33 w 272"/>
                  <a:gd name="T3" fmla="*/ 0 h 336"/>
                  <a:gd name="T4" fmla="*/ 272 w 272"/>
                  <a:gd name="T5" fmla="*/ 0 h 336"/>
                  <a:gd name="T6" fmla="*/ 272 w 272"/>
                  <a:gd name="T7" fmla="*/ 336 h 336"/>
                  <a:gd name="T8" fmla="*/ 33 w 272"/>
                  <a:gd name="T9" fmla="*/ 336 h 336"/>
                  <a:gd name="T10" fmla="*/ 0 w 272"/>
                  <a:gd name="T11" fmla="*/ 302 h 336"/>
                  <a:gd name="T12" fmla="*/ 33 w 272"/>
                  <a:gd name="T13" fmla="*/ 269 h 336"/>
                  <a:gd name="T14" fmla="*/ 272 w 272"/>
                  <a:gd name="T15" fmla="*/ 27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336">
                    <a:moveTo>
                      <a:pt x="0" y="34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272" y="336"/>
                      <a:pt x="272" y="336"/>
                      <a:pt x="272" y="336"/>
                    </a:cubicBezTo>
                    <a:cubicBezTo>
                      <a:pt x="33" y="336"/>
                      <a:pt x="33" y="336"/>
                      <a:pt x="33" y="336"/>
                    </a:cubicBezTo>
                    <a:cubicBezTo>
                      <a:pt x="15" y="336"/>
                      <a:pt x="0" y="321"/>
                      <a:pt x="0" y="302"/>
                    </a:cubicBezTo>
                    <a:cubicBezTo>
                      <a:pt x="0" y="284"/>
                      <a:pt x="15" y="269"/>
                      <a:pt x="33" y="269"/>
                    </a:cubicBezTo>
                    <a:cubicBezTo>
                      <a:pt x="272" y="270"/>
                      <a:pt x="272" y="270"/>
                      <a:pt x="272" y="2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7" name="Line 112"/>
              <p:cNvSpPr>
                <a:spLocks noChangeShapeType="1"/>
              </p:cNvSpPr>
              <p:nvPr/>
            </p:nvSpPr>
            <p:spPr bwMode="auto">
              <a:xfrm>
                <a:off x="3811" y="2104"/>
                <a:ext cx="0" cy="1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8" name="Freeform 113"/>
              <p:cNvSpPr>
                <a:spLocks/>
              </p:cNvSpPr>
              <p:nvPr/>
            </p:nvSpPr>
            <p:spPr bwMode="auto">
              <a:xfrm>
                <a:off x="4010" y="222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9" name="Freeform 114"/>
              <p:cNvSpPr>
                <a:spLocks/>
              </p:cNvSpPr>
              <p:nvPr/>
            </p:nvSpPr>
            <p:spPr bwMode="auto">
              <a:xfrm>
                <a:off x="4010" y="2158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0" name="Freeform 115"/>
              <p:cNvSpPr>
                <a:spLocks/>
              </p:cNvSpPr>
              <p:nvPr/>
            </p:nvSpPr>
            <p:spPr bwMode="auto">
              <a:xfrm>
                <a:off x="4010" y="209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4" name="Group 89"/>
            <p:cNvGrpSpPr>
              <a:grpSpLocks noChangeAspect="1"/>
            </p:cNvGrpSpPr>
            <p:nvPr/>
          </p:nvGrpSpPr>
          <p:grpSpPr bwMode="auto">
            <a:xfrm>
              <a:off x="2334514" y="2977145"/>
              <a:ext cx="391163" cy="273653"/>
              <a:chOff x="3796" y="2118"/>
              <a:chExt cx="243" cy="170"/>
            </a:xfrm>
          </p:grpSpPr>
          <p:sp>
            <p:nvSpPr>
              <p:cNvPr id="673" name="Freeform 90"/>
              <p:cNvSpPr>
                <a:spLocks/>
              </p:cNvSpPr>
              <p:nvPr/>
            </p:nvSpPr>
            <p:spPr bwMode="auto">
              <a:xfrm>
                <a:off x="3796" y="2118"/>
                <a:ext cx="243" cy="170"/>
              </a:xfrm>
              <a:custGeom>
                <a:avLst/>
                <a:gdLst>
                  <a:gd name="T0" fmla="*/ 0 w 335"/>
                  <a:gd name="T1" fmla="*/ 28 h 234"/>
                  <a:gd name="T2" fmla="*/ 28 w 335"/>
                  <a:gd name="T3" fmla="*/ 0 h 234"/>
                  <a:gd name="T4" fmla="*/ 306 w 335"/>
                  <a:gd name="T5" fmla="*/ 0 h 234"/>
                  <a:gd name="T6" fmla="*/ 335 w 335"/>
                  <a:gd name="T7" fmla="*/ 28 h 234"/>
                  <a:gd name="T8" fmla="*/ 335 w 335"/>
                  <a:gd name="T9" fmla="*/ 206 h 234"/>
                  <a:gd name="T10" fmla="*/ 306 w 335"/>
                  <a:gd name="T11" fmla="*/ 234 h 234"/>
                  <a:gd name="T12" fmla="*/ 28 w 335"/>
                  <a:gd name="T13" fmla="*/ 234 h 234"/>
                  <a:gd name="T14" fmla="*/ 0 w 335"/>
                  <a:gd name="T15" fmla="*/ 206 h 234"/>
                  <a:gd name="T16" fmla="*/ 0 w 335"/>
                  <a:gd name="T17" fmla="*/ 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34">
                    <a:moveTo>
                      <a:pt x="0" y="28"/>
                    </a:moveTo>
                    <a:cubicBezTo>
                      <a:pt x="0" y="13"/>
                      <a:pt x="12" y="0"/>
                      <a:pt x="28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22" y="0"/>
                      <a:pt x="335" y="13"/>
                      <a:pt x="335" y="28"/>
                    </a:cubicBezTo>
                    <a:cubicBezTo>
                      <a:pt x="335" y="206"/>
                      <a:pt x="335" y="206"/>
                      <a:pt x="335" y="206"/>
                    </a:cubicBezTo>
                    <a:cubicBezTo>
                      <a:pt x="335" y="222"/>
                      <a:pt x="322" y="234"/>
                      <a:pt x="306" y="234"/>
                    </a:cubicBezTo>
                    <a:cubicBezTo>
                      <a:pt x="28" y="234"/>
                      <a:pt x="28" y="234"/>
                      <a:pt x="28" y="234"/>
                    </a:cubicBezTo>
                    <a:cubicBezTo>
                      <a:pt x="12" y="234"/>
                      <a:pt x="0" y="222"/>
                      <a:pt x="0" y="206"/>
                    </a:cubicBezTo>
                    <a:lnTo>
                      <a:pt x="0" y="2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4" name="Line 91"/>
              <p:cNvSpPr>
                <a:spLocks noChangeShapeType="1"/>
              </p:cNvSpPr>
              <p:nvPr/>
            </p:nvSpPr>
            <p:spPr bwMode="auto">
              <a:xfrm>
                <a:off x="3796" y="2160"/>
                <a:ext cx="24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5" name="Line 92"/>
              <p:cNvSpPr>
                <a:spLocks noChangeShapeType="1"/>
              </p:cNvSpPr>
              <p:nvPr/>
            </p:nvSpPr>
            <p:spPr bwMode="auto">
              <a:xfrm flipH="1">
                <a:off x="3826" y="2194"/>
                <a:ext cx="13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5" name="Group 42"/>
            <p:cNvGrpSpPr>
              <a:grpSpLocks noChangeAspect="1"/>
            </p:cNvGrpSpPr>
            <p:nvPr/>
          </p:nvGrpSpPr>
          <p:grpSpPr bwMode="auto">
            <a:xfrm>
              <a:off x="2351502" y="1872349"/>
              <a:ext cx="357187" cy="376237"/>
              <a:chOff x="1441" y="1165"/>
              <a:chExt cx="225" cy="237"/>
            </a:xfrm>
          </p:grpSpPr>
          <p:sp>
            <p:nvSpPr>
              <p:cNvPr id="667" name="Freeform 43"/>
              <p:cNvSpPr>
                <a:spLocks/>
              </p:cNvSpPr>
              <p:nvPr/>
            </p:nvSpPr>
            <p:spPr bwMode="auto">
              <a:xfrm>
                <a:off x="1441" y="1165"/>
                <a:ext cx="225" cy="237"/>
              </a:xfrm>
              <a:custGeom>
                <a:avLst/>
                <a:gdLst>
                  <a:gd name="T0" fmla="*/ 18 w 311"/>
                  <a:gd name="T1" fmla="*/ 0 h 329"/>
                  <a:gd name="T2" fmla="*/ 0 w 311"/>
                  <a:gd name="T3" fmla="*/ 18 h 329"/>
                  <a:gd name="T4" fmla="*/ 0 w 311"/>
                  <a:gd name="T5" fmla="*/ 81 h 329"/>
                  <a:gd name="T6" fmla="*/ 18 w 311"/>
                  <a:gd name="T7" fmla="*/ 99 h 329"/>
                  <a:gd name="T8" fmla="*/ 18 w 311"/>
                  <a:gd name="T9" fmla="*/ 229 h 329"/>
                  <a:gd name="T10" fmla="*/ 0 w 311"/>
                  <a:gd name="T11" fmla="*/ 247 h 329"/>
                  <a:gd name="T12" fmla="*/ 0 w 311"/>
                  <a:gd name="T13" fmla="*/ 310 h 329"/>
                  <a:gd name="T14" fmla="*/ 18 w 311"/>
                  <a:gd name="T15" fmla="*/ 329 h 329"/>
                  <a:gd name="T16" fmla="*/ 311 w 311"/>
                  <a:gd name="T17" fmla="*/ 329 h 329"/>
                  <a:gd name="T18" fmla="*/ 311 w 311"/>
                  <a:gd name="T19" fmla="*/ 0 h 329"/>
                  <a:gd name="T20" fmla="*/ 18 w 311"/>
                  <a:gd name="T2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1" h="329">
                    <a:moveTo>
                      <a:pt x="18" y="0"/>
                    </a:moveTo>
                    <a:cubicBezTo>
                      <a:pt x="18" y="10"/>
                      <a:pt x="10" y="18"/>
                      <a:pt x="0" y="18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0" y="81"/>
                      <a:pt x="18" y="89"/>
                      <a:pt x="18" y="99"/>
                    </a:cubicBezTo>
                    <a:cubicBezTo>
                      <a:pt x="18" y="229"/>
                      <a:pt x="18" y="229"/>
                      <a:pt x="18" y="229"/>
                    </a:cubicBezTo>
                    <a:cubicBezTo>
                      <a:pt x="18" y="239"/>
                      <a:pt x="10" y="247"/>
                      <a:pt x="0" y="247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10" y="310"/>
                      <a:pt x="18" y="319"/>
                      <a:pt x="18" y="329"/>
                    </a:cubicBezTo>
                    <a:cubicBezTo>
                      <a:pt x="311" y="329"/>
                      <a:pt x="311" y="329"/>
                      <a:pt x="311" y="329"/>
                    </a:cubicBezTo>
                    <a:cubicBezTo>
                      <a:pt x="311" y="0"/>
                      <a:pt x="311" y="0"/>
                      <a:pt x="31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8" name="Rectangle 44"/>
              <p:cNvSpPr>
                <a:spLocks noChangeArrowheads="1"/>
              </p:cNvSpPr>
              <p:nvPr/>
            </p:nvSpPr>
            <p:spPr bwMode="auto">
              <a:xfrm>
                <a:off x="1499" y="1207"/>
                <a:ext cx="128" cy="1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9" name="Oval 45"/>
              <p:cNvSpPr>
                <a:spLocks noChangeArrowheads="1"/>
              </p:cNvSpPr>
              <p:nvPr/>
            </p:nvSpPr>
            <p:spPr bwMode="auto">
              <a:xfrm>
                <a:off x="1546" y="1248"/>
                <a:ext cx="38" cy="3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0" name="Oval 46"/>
              <p:cNvSpPr>
                <a:spLocks noChangeArrowheads="1"/>
              </p:cNvSpPr>
              <p:nvPr/>
            </p:nvSpPr>
            <p:spPr bwMode="auto">
              <a:xfrm>
                <a:off x="1583" y="1313"/>
                <a:ext cx="13" cy="1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1" name="Line 47"/>
              <p:cNvSpPr>
                <a:spLocks noChangeShapeType="1"/>
              </p:cNvSpPr>
              <p:nvPr/>
            </p:nvSpPr>
            <p:spPr bwMode="auto">
              <a:xfrm>
                <a:off x="1580" y="1255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2" name="Line 48"/>
              <p:cNvSpPr>
                <a:spLocks noChangeShapeType="1"/>
              </p:cNvSpPr>
              <p:nvPr/>
            </p:nvSpPr>
            <p:spPr bwMode="auto">
              <a:xfrm>
                <a:off x="1580" y="1277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6" name="Group 165"/>
            <p:cNvGrpSpPr>
              <a:grpSpLocks noChangeAspect="1"/>
            </p:cNvGrpSpPr>
            <p:nvPr/>
          </p:nvGrpSpPr>
          <p:grpSpPr bwMode="auto">
            <a:xfrm>
              <a:off x="2333245" y="1438654"/>
              <a:ext cx="393700" cy="215900"/>
              <a:chOff x="1477" y="923"/>
              <a:chExt cx="248" cy="136"/>
            </a:xfrm>
          </p:grpSpPr>
          <p:sp>
            <p:nvSpPr>
              <p:cNvPr id="663" name="Freeform 166"/>
              <p:cNvSpPr>
                <a:spLocks/>
              </p:cNvSpPr>
              <p:nvPr/>
            </p:nvSpPr>
            <p:spPr bwMode="auto">
              <a:xfrm>
                <a:off x="1593" y="957"/>
                <a:ext cx="34" cy="69"/>
              </a:xfrm>
              <a:custGeom>
                <a:avLst/>
                <a:gdLst>
                  <a:gd name="T0" fmla="*/ 0 w 34"/>
                  <a:gd name="T1" fmla="*/ 0 h 69"/>
                  <a:gd name="T2" fmla="*/ 34 w 34"/>
                  <a:gd name="T3" fmla="*/ 34 h 69"/>
                  <a:gd name="T4" fmla="*/ 0 w 34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69">
                    <a:moveTo>
                      <a:pt x="0" y="0"/>
                    </a:moveTo>
                    <a:lnTo>
                      <a:pt x="34" y="34"/>
                    </a:lnTo>
                    <a:lnTo>
                      <a:pt x="0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4" name="Line 167"/>
              <p:cNvSpPr>
                <a:spLocks noChangeShapeType="1"/>
              </p:cNvSpPr>
              <p:nvPr/>
            </p:nvSpPr>
            <p:spPr bwMode="auto">
              <a:xfrm flipH="1">
                <a:off x="1553" y="991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5" name="Rectangle 168"/>
              <p:cNvSpPr>
                <a:spLocks noChangeArrowheads="1"/>
              </p:cNvSpPr>
              <p:nvPr/>
            </p:nvSpPr>
            <p:spPr bwMode="auto">
              <a:xfrm>
                <a:off x="1477" y="923"/>
                <a:ext cx="248" cy="13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6" name="Line 169"/>
              <p:cNvSpPr>
                <a:spLocks noChangeShapeType="1"/>
              </p:cNvSpPr>
              <p:nvPr/>
            </p:nvSpPr>
            <p:spPr bwMode="auto">
              <a:xfrm>
                <a:off x="1658" y="923"/>
                <a:ext cx="0" cy="1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7" name="Group 177"/>
            <p:cNvGrpSpPr>
              <a:grpSpLocks noChangeAspect="1"/>
            </p:cNvGrpSpPr>
            <p:nvPr/>
          </p:nvGrpSpPr>
          <p:grpSpPr bwMode="auto">
            <a:xfrm>
              <a:off x="2341183" y="247414"/>
              <a:ext cx="377825" cy="374650"/>
              <a:chOff x="1483" y="132"/>
              <a:chExt cx="238" cy="236"/>
            </a:xfrm>
          </p:grpSpPr>
          <p:sp>
            <p:nvSpPr>
              <p:cNvPr id="661" name="Freeform 178"/>
              <p:cNvSpPr>
                <a:spLocks/>
              </p:cNvSpPr>
              <p:nvPr/>
            </p:nvSpPr>
            <p:spPr bwMode="auto">
              <a:xfrm>
                <a:off x="1483" y="198"/>
                <a:ext cx="172" cy="170"/>
              </a:xfrm>
              <a:custGeom>
                <a:avLst/>
                <a:gdLst>
                  <a:gd name="T0" fmla="*/ 93 w 172"/>
                  <a:gd name="T1" fmla="*/ 0 h 170"/>
                  <a:gd name="T2" fmla="*/ 172 w 172"/>
                  <a:gd name="T3" fmla="*/ 0 h 170"/>
                  <a:gd name="T4" fmla="*/ 172 w 172"/>
                  <a:gd name="T5" fmla="*/ 74 h 170"/>
                  <a:gd name="T6" fmla="*/ 77 w 172"/>
                  <a:gd name="T7" fmla="*/ 170 h 170"/>
                  <a:gd name="T8" fmla="*/ 0 w 172"/>
                  <a:gd name="T9" fmla="*/ 92 h 170"/>
                  <a:gd name="T10" fmla="*/ 93 w 172"/>
                  <a:gd name="T1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170">
                    <a:moveTo>
                      <a:pt x="93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77" y="170"/>
                    </a:lnTo>
                    <a:lnTo>
                      <a:pt x="0" y="92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2" name="Freeform 179"/>
              <p:cNvSpPr>
                <a:spLocks/>
              </p:cNvSpPr>
              <p:nvPr/>
            </p:nvSpPr>
            <p:spPr bwMode="auto">
              <a:xfrm>
                <a:off x="1608" y="132"/>
                <a:ext cx="113" cy="113"/>
              </a:xfrm>
              <a:custGeom>
                <a:avLst/>
                <a:gdLst>
                  <a:gd name="T0" fmla="*/ 22 w 155"/>
                  <a:gd name="T1" fmla="*/ 132 h 156"/>
                  <a:gd name="T2" fmla="*/ 0 w 155"/>
                  <a:gd name="T3" fmla="*/ 78 h 156"/>
                  <a:gd name="T4" fmla="*/ 78 w 155"/>
                  <a:gd name="T5" fmla="*/ 0 h 156"/>
                  <a:gd name="T6" fmla="*/ 155 w 155"/>
                  <a:gd name="T7" fmla="*/ 78 h 156"/>
                  <a:gd name="T8" fmla="*/ 78 w 155"/>
                  <a:gd name="T9" fmla="*/ 156 h 156"/>
                  <a:gd name="T10" fmla="*/ 68 w 155"/>
                  <a:gd name="T11" fmla="*/ 15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156">
                    <a:moveTo>
                      <a:pt x="22" y="132"/>
                    </a:moveTo>
                    <a:cubicBezTo>
                      <a:pt x="8" y="118"/>
                      <a:pt x="0" y="99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ubicBezTo>
                      <a:pt x="121" y="0"/>
                      <a:pt x="155" y="35"/>
                      <a:pt x="155" y="78"/>
                    </a:cubicBezTo>
                    <a:cubicBezTo>
                      <a:pt x="155" y="121"/>
                      <a:pt x="121" y="156"/>
                      <a:pt x="78" y="156"/>
                    </a:cubicBezTo>
                    <a:cubicBezTo>
                      <a:pt x="74" y="156"/>
                      <a:pt x="71" y="155"/>
                      <a:pt x="68" y="15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8" name="Group 199"/>
            <p:cNvGrpSpPr>
              <a:grpSpLocks noChangeAspect="1"/>
            </p:cNvGrpSpPr>
            <p:nvPr/>
          </p:nvGrpSpPr>
          <p:grpSpPr bwMode="auto">
            <a:xfrm>
              <a:off x="2335627" y="839859"/>
              <a:ext cx="388937" cy="381000"/>
              <a:chOff x="1501" y="576"/>
              <a:chExt cx="245" cy="240"/>
            </a:xfrm>
          </p:grpSpPr>
          <p:sp>
            <p:nvSpPr>
              <p:cNvPr id="659" name="Freeform 200"/>
              <p:cNvSpPr>
                <a:spLocks/>
              </p:cNvSpPr>
              <p:nvPr/>
            </p:nvSpPr>
            <p:spPr bwMode="auto">
              <a:xfrm>
                <a:off x="1619" y="576"/>
                <a:ext cx="127" cy="126"/>
              </a:xfrm>
              <a:custGeom>
                <a:avLst/>
                <a:gdLst>
                  <a:gd name="T0" fmla="*/ 3 w 175"/>
                  <a:gd name="T1" fmla="*/ 112 h 174"/>
                  <a:gd name="T2" fmla="*/ 0 w 175"/>
                  <a:gd name="T3" fmla="*/ 87 h 174"/>
                  <a:gd name="T4" fmla="*/ 87 w 175"/>
                  <a:gd name="T5" fmla="*/ 0 h 174"/>
                  <a:gd name="T6" fmla="*/ 135 w 175"/>
                  <a:gd name="T7" fmla="*/ 14 h 174"/>
                  <a:gd name="T8" fmla="*/ 68 w 175"/>
                  <a:gd name="T9" fmla="*/ 80 h 174"/>
                  <a:gd name="T10" fmla="*/ 91 w 175"/>
                  <a:gd name="T11" fmla="*/ 102 h 174"/>
                  <a:gd name="T12" fmla="*/ 158 w 175"/>
                  <a:gd name="T13" fmla="*/ 36 h 174"/>
                  <a:gd name="T14" fmla="*/ 175 w 175"/>
                  <a:gd name="T15" fmla="*/ 87 h 174"/>
                  <a:gd name="T16" fmla="*/ 87 w 175"/>
                  <a:gd name="T17" fmla="*/ 174 h 174"/>
                  <a:gd name="T18" fmla="*/ 65 w 175"/>
                  <a:gd name="T19" fmla="*/ 17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74">
                    <a:moveTo>
                      <a:pt x="3" y="112"/>
                    </a:moveTo>
                    <a:cubicBezTo>
                      <a:pt x="1" y="104"/>
                      <a:pt x="0" y="9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05" y="0"/>
                      <a:pt x="122" y="5"/>
                      <a:pt x="135" y="14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91" y="102"/>
                      <a:pt x="91" y="102"/>
                      <a:pt x="91" y="102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68" y="50"/>
                      <a:pt x="175" y="68"/>
                      <a:pt x="175" y="87"/>
                    </a:cubicBezTo>
                    <a:cubicBezTo>
                      <a:pt x="175" y="135"/>
                      <a:pt x="135" y="174"/>
                      <a:pt x="87" y="174"/>
                    </a:cubicBezTo>
                    <a:cubicBezTo>
                      <a:pt x="79" y="174"/>
                      <a:pt x="72" y="173"/>
                      <a:pt x="65" y="17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0" name="Freeform 201"/>
              <p:cNvSpPr>
                <a:spLocks/>
              </p:cNvSpPr>
              <p:nvPr/>
            </p:nvSpPr>
            <p:spPr bwMode="auto">
              <a:xfrm>
                <a:off x="1501" y="653"/>
                <a:ext cx="169" cy="163"/>
              </a:xfrm>
              <a:custGeom>
                <a:avLst/>
                <a:gdLst>
                  <a:gd name="T0" fmla="*/ 168 w 234"/>
                  <a:gd name="T1" fmla="*/ 0 h 226"/>
                  <a:gd name="T2" fmla="*/ 18 w 234"/>
                  <a:gd name="T3" fmla="*/ 144 h 226"/>
                  <a:gd name="T4" fmla="*/ 18 w 234"/>
                  <a:gd name="T5" fmla="*/ 208 h 226"/>
                  <a:gd name="T6" fmla="*/ 82 w 234"/>
                  <a:gd name="T7" fmla="*/ 208 h 226"/>
                  <a:gd name="T8" fmla="*/ 234 w 234"/>
                  <a:gd name="T9" fmla="*/ 6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26">
                    <a:moveTo>
                      <a:pt x="168" y="0"/>
                    </a:move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162"/>
                      <a:pt x="0" y="190"/>
                      <a:pt x="18" y="208"/>
                    </a:cubicBezTo>
                    <a:cubicBezTo>
                      <a:pt x="36" y="226"/>
                      <a:pt x="65" y="226"/>
                      <a:pt x="82" y="208"/>
                    </a:cubicBezTo>
                    <a:cubicBezTo>
                      <a:pt x="234" y="65"/>
                      <a:pt x="234" y="65"/>
                      <a:pt x="234" y="6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88" name="Group 687"/>
          <p:cNvGrpSpPr/>
          <p:nvPr/>
        </p:nvGrpSpPr>
        <p:grpSpPr>
          <a:xfrm>
            <a:off x="-9457441" y="236812"/>
            <a:ext cx="406193" cy="4089968"/>
            <a:chOff x="1793507" y="241064"/>
            <a:chExt cx="414338" cy="4171980"/>
          </a:xfrm>
        </p:grpSpPr>
        <p:grpSp>
          <p:nvGrpSpPr>
            <p:cNvPr id="689" name="Group 53"/>
            <p:cNvGrpSpPr>
              <a:grpSpLocks noChangeAspect="1"/>
            </p:cNvGrpSpPr>
            <p:nvPr/>
          </p:nvGrpSpPr>
          <p:grpSpPr bwMode="auto">
            <a:xfrm>
              <a:off x="1802681" y="3046684"/>
              <a:ext cx="395991" cy="239849"/>
              <a:chOff x="3794" y="2128"/>
              <a:chExt cx="246" cy="149"/>
            </a:xfrm>
          </p:grpSpPr>
          <p:sp>
            <p:nvSpPr>
              <p:cNvPr id="741" name="Freeform 54"/>
              <p:cNvSpPr>
                <a:spLocks/>
              </p:cNvSpPr>
              <p:nvPr/>
            </p:nvSpPr>
            <p:spPr bwMode="auto">
              <a:xfrm>
                <a:off x="3794" y="2179"/>
                <a:ext cx="226" cy="82"/>
              </a:xfrm>
              <a:custGeom>
                <a:avLst/>
                <a:gdLst>
                  <a:gd name="T0" fmla="*/ 45 w 312"/>
                  <a:gd name="T1" fmla="*/ 112 h 112"/>
                  <a:gd name="T2" fmla="*/ 22 w 312"/>
                  <a:gd name="T3" fmla="*/ 112 h 112"/>
                  <a:gd name="T4" fmla="*/ 0 w 312"/>
                  <a:gd name="T5" fmla="*/ 90 h 112"/>
                  <a:gd name="T6" fmla="*/ 0 w 312"/>
                  <a:gd name="T7" fmla="*/ 52 h 112"/>
                  <a:gd name="T8" fmla="*/ 52 w 312"/>
                  <a:gd name="T9" fmla="*/ 0 h 112"/>
                  <a:gd name="T10" fmla="*/ 312 w 31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112">
                    <a:moveTo>
                      <a:pt x="45" y="112"/>
                    </a:moveTo>
                    <a:cubicBezTo>
                      <a:pt x="22" y="112"/>
                      <a:pt x="22" y="112"/>
                      <a:pt x="22" y="112"/>
                    </a:cubicBezTo>
                    <a:cubicBezTo>
                      <a:pt x="10" y="112"/>
                      <a:pt x="0" y="102"/>
                      <a:pt x="0" y="9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2" name="Oval 55"/>
              <p:cNvSpPr>
                <a:spLocks noChangeArrowheads="1"/>
              </p:cNvSpPr>
              <p:nvPr/>
            </p:nvSpPr>
            <p:spPr bwMode="auto">
              <a:xfrm>
                <a:off x="3825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3" name="Oval 56"/>
              <p:cNvSpPr>
                <a:spLocks noChangeArrowheads="1"/>
              </p:cNvSpPr>
              <p:nvPr/>
            </p:nvSpPr>
            <p:spPr bwMode="auto">
              <a:xfrm>
                <a:off x="3971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4" name="Freeform 57"/>
              <p:cNvSpPr>
                <a:spLocks/>
              </p:cNvSpPr>
              <p:nvPr/>
            </p:nvSpPr>
            <p:spPr bwMode="auto">
              <a:xfrm>
                <a:off x="3994" y="2128"/>
                <a:ext cx="46" cy="130"/>
              </a:xfrm>
              <a:custGeom>
                <a:avLst/>
                <a:gdLst>
                  <a:gd name="T0" fmla="*/ 39 w 64"/>
                  <a:gd name="T1" fmla="*/ 178 h 178"/>
                  <a:gd name="T2" fmla="*/ 63 w 64"/>
                  <a:gd name="T3" fmla="*/ 139 h 178"/>
                  <a:gd name="T4" fmla="*/ 54 w 64"/>
                  <a:gd name="T5" fmla="*/ 105 h 178"/>
                  <a:gd name="T6" fmla="*/ 0 w 64"/>
                  <a:gd name="T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78">
                    <a:moveTo>
                      <a:pt x="39" y="178"/>
                    </a:moveTo>
                    <a:cubicBezTo>
                      <a:pt x="55" y="173"/>
                      <a:pt x="63" y="154"/>
                      <a:pt x="63" y="139"/>
                    </a:cubicBezTo>
                    <a:cubicBezTo>
                      <a:pt x="63" y="139"/>
                      <a:pt x="64" y="127"/>
                      <a:pt x="54" y="105"/>
                    </a:cubicBezTo>
                    <a:cubicBezTo>
                      <a:pt x="43" y="84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5" name="Freeform 58"/>
              <p:cNvSpPr>
                <a:spLocks/>
              </p:cNvSpPr>
              <p:nvPr/>
            </p:nvSpPr>
            <p:spPr bwMode="auto">
              <a:xfrm>
                <a:off x="3843" y="2128"/>
                <a:ext cx="171" cy="51"/>
              </a:xfrm>
              <a:custGeom>
                <a:avLst/>
                <a:gdLst>
                  <a:gd name="T0" fmla="*/ 235 w 235"/>
                  <a:gd name="T1" fmla="*/ 0 h 70"/>
                  <a:gd name="T2" fmla="*/ 78 w 235"/>
                  <a:gd name="T3" fmla="*/ 0 h 70"/>
                  <a:gd name="T4" fmla="*/ 50 w 235"/>
                  <a:gd name="T5" fmla="*/ 15 h 70"/>
                  <a:gd name="T6" fmla="*/ 0 w 235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5" h="70">
                    <a:moveTo>
                      <a:pt x="235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66" y="0"/>
                      <a:pt x="58" y="5"/>
                      <a:pt x="50" y="15"/>
                    </a:cubicBezTo>
                    <a:cubicBezTo>
                      <a:pt x="0" y="70"/>
                      <a:pt x="0" y="70"/>
                      <a:pt x="0" y="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6" name="Line 59"/>
              <p:cNvSpPr>
                <a:spLocks noChangeShapeType="1"/>
              </p:cNvSpPr>
              <p:nvPr/>
            </p:nvSpPr>
            <p:spPr bwMode="auto">
              <a:xfrm flipH="1">
                <a:off x="3877" y="2261"/>
                <a:ext cx="9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7" name="Line 60"/>
              <p:cNvSpPr>
                <a:spLocks noChangeShapeType="1"/>
              </p:cNvSpPr>
              <p:nvPr/>
            </p:nvSpPr>
            <p:spPr bwMode="auto">
              <a:xfrm>
                <a:off x="3943" y="2128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0" name="Group 63"/>
            <p:cNvGrpSpPr>
              <a:grpSpLocks noChangeAspect="1"/>
            </p:cNvGrpSpPr>
            <p:nvPr/>
          </p:nvGrpSpPr>
          <p:grpSpPr bwMode="auto">
            <a:xfrm>
              <a:off x="1830061" y="3471737"/>
              <a:ext cx="341231" cy="345623"/>
              <a:chOff x="3800" y="2084"/>
              <a:chExt cx="233" cy="236"/>
            </a:xfrm>
          </p:grpSpPr>
          <p:sp>
            <p:nvSpPr>
              <p:cNvPr id="737" name="Freeform 64"/>
              <p:cNvSpPr>
                <a:spLocks/>
              </p:cNvSpPr>
              <p:nvPr/>
            </p:nvSpPr>
            <p:spPr bwMode="auto">
              <a:xfrm>
                <a:off x="3934" y="2085"/>
                <a:ext cx="73" cy="235"/>
              </a:xfrm>
              <a:custGeom>
                <a:avLst/>
                <a:gdLst>
                  <a:gd name="T0" fmla="*/ 101 w 102"/>
                  <a:gd name="T1" fmla="*/ 323 h 323"/>
                  <a:gd name="T2" fmla="*/ 102 w 102"/>
                  <a:gd name="T3" fmla="*/ 310 h 323"/>
                  <a:gd name="T4" fmla="*/ 32 w 102"/>
                  <a:gd name="T5" fmla="*/ 198 h 323"/>
                  <a:gd name="T6" fmla="*/ 19 w 102"/>
                  <a:gd name="T7" fmla="*/ 192 h 323"/>
                  <a:gd name="T8" fmla="*/ 0 w 102"/>
                  <a:gd name="T9" fmla="*/ 163 h 323"/>
                  <a:gd name="T10" fmla="*/ 22 w 102"/>
                  <a:gd name="T11" fmla="*/ 130 h 323"/>
                  <a:gd name="T12" fmla="*/ 33 w 102"/>
                  <a:gd name="T13" fmla="*/ 125 h 323"/>
                  <a:gd name="T14" fmla="*/ 102 w 102"/>
                  <a:gd name="T15" fmla="*/ 13 h 323"/>
                  <a:gd name="T16" fmla="*/ 101 w 102"/>
                  <a:gd name="T17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323">
                    <a:moveTo>
                      <a:pt x="101" y="323"/>
                    </a:moveTo>
                    <a:cubicBezTo>
                      <a:pt x="102" y="319"/>
                      <a:pt x="102" y="315"/>
                      <a:pt x="102" y="310"/>
                    </a:cubicBezTo>
                    <a:cubicBezTo>
                      <a:pt x="102" y="261"/>
                      <a:pt x="73" y="218"/>
                      <a:pt x="32" y="198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8" y="187"/>
                      <a:pt x="0" y="175"/>
                      <a:pt x="0" y="163"/>
                    </a:cubicBezTo>
                    <a:cubicBezTo>
                      <a:pt x="0" y="148"/>
                      <a:pt x="10" y="135"/>
                      <a:pt x="22" y="130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74" y="104"/>
                      <a:pt x="102" y="62"/>
                      <a:pt x="102" y="13"/>
                    </a:cubicBezTo>
                    <a:cubicBezTo>
                      <a:pt x="102" y="9"/>
                      <a:pt x="101" y="4"/>
                      <a:pt x="10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8" name="Freeform 65"/>
              <p:cNvSpPr>
                <a:spLocks/>
              </p:cNvSpPr>
              <p:nvPr/>
            </p:nvSpPr>
            <p:spPr bwMode="auto">
              <a:xfrm>
                <a:off x="3827" y="2084"/>
                <a:ext cx="72" cy="236"/>
              </a:xfrm>
              <a:custGeom>
                <a:avLst/>
                <a:gdLst>
                  <a:gd name="T0" fmla="*/ 0 w 100"/>
                  <a:gd name="T1" fmla="*/ 0 h 324"/>
                  <a:gd name="T2" fmla="*/ 0 w 100"/>
                  <a:gd name="T3" fmla="*/ 14 h 324"/>
                  <a:gd name="T4" fmla="*/ 67 w 100"/>
                  <a:gd name="T5" fmla="*/ 126 h 324"/>
                  <a:gd name="T6" fmla="*/ 80 w 100"/>
                  <a:gd name="T7" fmla="*/ 133 h 324"/>
                  <a:gd name="T8" fmla="*/ 100 w 100"/>
                  <a:gd name="T9" fmla="*/ 164 h 324"/>
                  <a:gd name="T10" fmla="*/ 80 w 100"/>
                  <a:gd name="T11" fmla="*/ 194 h 324"/>
                  <a:gd name="T12" fmla="*/ 68 w 100"/>
                  <a:gd name="T13" fmla="*/ 200 h 324"/>
                  <a:gd name="T14" fmla="*/ 0 w 100"/>
                  <a:gd name="T15" fmla="*/ 311 h 324"/>
                  <a:gd name="T16" fmla="*/ 0 w 100"/>
                  <a:gd name="T17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324">
                    <a:moveTo>
                      <a:pt x="0" y="0"/>
                    </a:moveTo>
                    <a:cubicBezTo>
                      <a:pt x="0" y="5"/>
                      <a:pt x="0" y="10"/>
                      <a:pt x="0" y="14"/>
                    </a:cubicBezTo>
                    <a:cubicBezTo>
                      <a:pt x="0" y="64"/>
                      <a:pt x="26" y="105"/>
                      <a:pt x="67" y="126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92" y="139"/>
                      <a:pt x="100" y="149"/>
                      <a:pt x="100" y="164"/>
                    </a:cubicBezTo>
                    <a:cubicBezTo>
                      <a:pt x="100" y="177"/>
                      <a:pt x="92" y="189"/>
                      <a:pt x="80" y="194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27" y="220"/>
                      <a:pt x="0" y="263"/>
                      <a:pt x="0" y="311"/>
                    </a:cubicBezTo>
                    <a:cubicBezTo>
                      <a:pt x="0" y="316"/>
                      <a:pt x="0" y="320"/>
                      <a:pt x="0" y="32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9" name="Line 66"/>
              <p:cNvSpPr>
                <a:spLocks noChangeShapeType="1"/>
              </p:cNvSpPr>
              <p:nvPr/>
            </p:nvSpPr>
            <p:spPr bwMode="auto">
              <a:xfrm>
                <a:off x="3800" y="2086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0" name="Line 67"/>
              <p:cNvSpPr>
                <a:spLocks noChangeShapeType="1"/>
              </p:cNvSpPr>
              <p:nvPr/>
            </p:nvSpPr>
            <p:spPr bwMode="auto">
              <a:xfrm>
                <a:off x="3800" y="2320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1" name="Group 81"/>
            <p:cNvGrpSpPr>
              <a:grpSpLocks noChangeAspect="1"/>
            </p:cNvGrpSpPr>
            <p:nvPr/>
          </p:nvGrpSpPr>
          <p:grpSpPr bwMode="auto">
            <a:xfrm>
              <a:off x="1820387" y="4002564"/>
              <a:ext cx="360578" cy="410480"/>
              <a:chOff x="3805" y="2075"/>
              <a:chExt cx="224" cy="255"/>
            </a:xfrm>
          </p:grpSpPr>
          <p:sp>
            <p:nvSpPr>
              <p:cNvPr id="732" name="Freeform 82"/>
              <p:cNvSpPr>
                <a:spLocks/>
              </p:cNvSpPr>
              <p:nvPr/>
            </p:nvSpPr>
            <p:spPr bwMode="auto">
              <a:xfrm>
                <a:off x="3805" y="2095"/>
                <a:ext cx="194" cy="50"/>
              </a:xfrm>
              <a:custGeom>
                <a:avLst/>
                <a:gdLst>
                  <a:gd name="T0" fmla="*/ 28 w 194"/>
                  <a:gd name="T1" fmla="*/ 0 h 50"/>
                  <a:gd name="T2" fmla="*/ 0 w 194"/>
                  <a:gd name="T3" fmla="*/ 25 h 50"/>
                  <a:gd name="T4" fmla="*/ 28 w 194"/>
                  <a:gd name="T5" fmla="*/ 50 h 50"/>
                  <a:gd name="T6" fmla="*/ 194 w 194"/>
                  <a:gd name="T7" fmla="*/ 50 h 50"/>
                  <a:gd name="T8" fmla="*/ 194 w 194"/>
                  <a:gd name="T9" fmla="*/ 0 h 50"/>
                  <a:gd name="T10" fmla="*/ 28 w 194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50">
                    <a:moveTo>
                      <a:pt x="28" y="0"/>
                    </a:moveTo>
                    <a:lnTo>
                      <a:pt x="0" y="25"/>
                    </a:lnTo>
                    <a:lnTo>
                      <a:pt x="28" y="50"/>
                    </a:lnTo>
                    <a:lnTo>
                      <a:pt x="194" y="50"/>
                    </a:lnTo>
                    <a:lnTo>
                      <a:pt x="194" y="0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3" name="Freeform 83"/>
              <p:cNvSpPr>
                <a:spLocks/>
              </p:cNvSpPr>
              <p:nvPr/>
            </p:nvSpPr>
            <p:spPr bwMode="auto">
              <a:xfrm>
                <a:off x="3836" y="2176"/>
                <a:ext cx="193" cy="51"/>
              </a:xfrm>
              <a:custGeom>
                <a:avLst/>
                <a:gdLst>
                  <a:gd name="T0" fmla="*/ 166 w 193"/>
                  <a:gd name="T1" fmla="*/ 0 h 51"/>
                  <a:gd name="T2" fmla="*/ 193 w 193"/>
                  <a:gd name="T3" fmla="*/ 25 h 51"/>
                  <a:gd name="T4" fmla="*/ 166 w 193"/>
                  <a:gd name="T5" fmla="*/ 51 h 51"/>
                  <a:gd name="T6" fmla="*/ 0 w 193"/>
                  <a:gd name="T7" fmla="*/ 51 h 51"/>
                  <a:gd name="T8" fmla="*/ 0 w 193"/>
                  <a:gd name="T9" fmla="*/ 0 h 51"/>
                  <a:gd name="T10" fmla="*/ 166 w 19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51">
                    <a:moveTo>
                      <a:pt x="166" y="0"/>
                    </a:moveTo>
                    <a:lnTo>
                      <a:pt x="193" y="25"/>
                    </a:lnTo>
                    <a:lnTo>
                      <a:pt x="166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166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4" name="Line 84"/>
              <p:cNvSpPr>
                <a:spLocks noChangeShapeType="1"/>
              </p:cNvSpPr>
              <p:nvPr/>
            </p:nvSpPr>
            <p:spPr bwMode="auto">
              <a:xfrm>
                <a:off x="3917" y="2075"/>
                <a:ext cx="0" cy="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5" name="Line 85"/>
              <p:cNvSpPr>
                <a:spLocks noChangeShapeType="1"/>
              </p:cNvSpPr>
              <p:nvPr/>
            </p:nvSpPr>
            <p:spPr bwMode="auto">
              <a:xfrm>
                <a:off x="3917" y="2145"/>
                <a:ext cx="0" cy="3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6" name="Line 86"/>
              <p:cNvSpPr>
                <a:spLocks noChangeShapeType="1"/>
              </p:cNvSpPr>
              <p:nvPr/>
            </p:nvSpPr>
            <p:spPr bwMode="auto">
              <a:xfrm>
                <a:off x="3917" y="2227"/>
                <a:ext cx="0" cy="10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2" name="Group 66"/>
            <p:cNvGrpSpPr>
              <a:grpSpLocks noChangeAspect="1"/>
            </p:cNvGrpSpPr>
            <p:nvPr/>
          </p:nvGrpSpPr>
          <p:grpSpPr bwMode="auto">
            <a:xfrm>
              <a:off x="1801445" y="2539218"/>
              <a:ext cx="398462" cy="322262"/>
              <a:chOff x="1128" y="1405"/>
              <a:chExt cx="251" cy="203"/>
            </a:xfrm>
          </p:grpSpPr>
          <p:sp>
            <p:nvSpPr>
              <p:cNvPr id="721" name="Line 67"/>
              <p:cNvSpPr>
                <a:spLocks noChangeShapeType="1"/>
              </p:cNvSpPr>
              <p:nvPr/>
            </p:nvSpPr>
            <p:spPr bwMode="auto">
              <a:xfrm>
                <a:off x="1253" y="1405"/>
                <a:ext cx="0" cy="18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2" name="Freeform 68"/>
              <p:cNvSpPr>
                <a:spLocks/>
              </p:cNvSpPr>
              <p:nvPr/>
            </p:nvSpPr>
            <p:spPr bwMode="auto">
              <a:xfrm>
                <a:off x="1195" y="1589"/>
                <a:ext cx="117" cy="19"/>
              </a:xfrm>
              <a:custGeom>
                <a:avLst/>
                <a:gdLst>
                  <a:gd name="T0" fmla="*/ 117 w 117"/>
                  <a:gd name="T1" fmla="*/ 19 h 19"/>
                  <a:gd name="T2" fmla="*/ 0 w 117"/>
                  <a:gd name="T3" fmla="*/ 19 h 19"/>
                  <a:gd name="T4" fmla="*/ 0 w 117"/>
                  <a:gd name="T5" fmla="*/ 14 h 19"/>
                  <a:gd name="T6" fmla="*/ 57 w 117"/>
                  <a:gd name="T7" fmla="*/ 0 h 19"/>
                  <a:gd name="T8" fmla="*/ 117 w 117"/>
                  <a:gd name="T9" fmla="*/ 14 h 19"/>
                  <a:gd name="T10" fmla="*/ 117 w 117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9">
                    <a:moveTo>
                      <a:pt x="117" y="19"/>
                    </a:moveTo>
                    <a:lnTo>
                      <a:pt x="0" y="19"/>
                    </a:lnTo>
                    <a:lnTo>
                      <a:pt x="0" y="14"/>
                    </a:lnTo>
                    <a:lnTo>
                      <a:pt x="57" y="0"/>
                    </a:lnTo>
                    <a:lnTo>
                      <a:pt x="117" y="14"/>
                    </a:lnTo>
                    <a:lnTo>
                      <a:pt x="117" y="1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3" name="Line 69"/>
              <p:cNvSpPr>
                <a:spLocks noChangeShapeType="1"/>
              </p:cNvSpPr>
              <p:nvPr/>
            </p:nvSpPr>
            <p:spPr bwMode="auto">
              <a:xfrm>
                <a:off x="1244" y="1405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4" name="Line 70"/>
              <p:cNvSpPr>
                <a:spLocks noChangeShapeType="1"/>
              </p:cNvSpPr>
              <p:nvPr/>
            </p:nvSpPr>
            <p:spPr bwMode="auto">
              <a:xfrm>
                <a:off x="1244" y="1582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5" name="Line 71"/>
              <p:cNvSpPr>
                <a:spLocks noChangeShapeType="1"/>
              </p:cNvSpPr>
              <p:nvPr/>
            </p:nvSpPr>
            <p:spPr bwMode="auto">
              <a:xfrm>
                <a:off x="1244" y="1568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6" name="Freeform 72"/>
              <p:cNvSpPr>
                <a:spLocks/>
              </p:cNvSpPr>
              <p:nvPr/>
            </p:nvSpPr>
            <p:spPr bwMode="auto">
              <a:xfrm>
                <a:off x="1128" y="1533"/>
                <a:ext cx="82" cy="22"/>
              </a:xfrm>
              <a:custGeom>
                <a:avLst/>
                <a:gdLst>
                  <a:gd name="T0" fmla="*/ 113 w 113"/>
                  <a:gd name="T1" fmla="*/ 0 h 30"/>
                  <a:gd name="T2" fmla="*/ 56 w 113"/>
                  <a:gd name="T3" fmla="*/ 30 h 30"/>
                  <a:gd name="T4" fmla="*/ 0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113" y="0"/>
                    </a:moveTo>
                    <a:cubicBezTo>
                      <a:pt x="101" y="18"/>
                      <a:pt x="80" y="30"/>
                      <a:pt x="56" y="30"/>
                    </a:cubicBezTo>
                    <a:cubicBezTo>
                      <a:pt x="33" y="30"/>
                      <a:pt x="12" y="18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7" name="Freeform 73"/>
              <p:cNvSpPr>
                <a:spLocks/>
              </p:cNvSpPr>
              <p:nvPr/>
            </p:nvSpPr>
            <p:spPr bwMode="auto">
              <a:xfrm>
                <a:off x="1132" y="1457"/>
                <a:ext cx="74" cy="74"/>
              </a:xfrm>
              <a:custGeom>
                <a:avLst/>
                <a:gdLst>
                  <a:gd name="T0" fmla="*/ 74 w 74"/>
                  <a:gd name="T1" fmla="*/ 74 h 74"/>
                  <a:gd name="T2" fmla="*/ 0 w 74"/>
                  <a:gd name="T3" fmla="*/ 74 h 74"/>
                  <a:gd name="T4" fmla="*/ 34 w 74"/>
                  <a:gd name="T5" fmla="*/ 0 h 74"/>
                  <a:gd name="T6" fmla="*/ 74 w 74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4">
                    <a:moveTo>
                      <a:pt x="74" y="74"/>
                    </a:moveTo>
                    <a:lnTo>
                      <a:pt x="0" y="74"/>
                    </a:lnTo>
                    <a:lnTo>
                      <a:pt x="34" y="0"/>
                    </a:lnTo>
                    <a:lnTo>
                      <a:pt x="74" y="7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8" name="Freeform 74"/>
              <p:cNvSpPr>
                <a:spLocks/>
              </p:cNvSpPr>
              <p:nvPr/>
            </p:nvSpPr>
            <p:spPr bwMode="auto">
              <a:xfrm>
                <a:off x="1144" y="1417"/>
                <a:ext cx="109" cy="35"/>
              </a:xfrm>
              <a:custGeom>
                <a:avLst/>
                <a:gdLst>
                  <a:gd name="T0" fmla="*/ 24 w 150"/>
                  <a:gd name="T1" fmla="*/ 0 h 48"/>
                  <a:gd name="T2" fmla="*/ 0 w 150"/>
                  <a:gd name="T3" fmla="*/ 24 h 48"/>
                  <a:gd name="T4" fmla="*/ 24 w 150"/>
                  <a:gd name="T5" fmla="*/ 48 h 48"/>
                  <a:gd name="T6" fmla="*/ 37 w 150"/>
                  <a:gd name="T7" fmla="*/ 44 h 48"/>
                  <a:gd name="T8" fmla="*/ 109 w 150"/>
                  <a:gd name="T9" fmla="*/ 10 h 48"/>
                  <a:gd name="T10" fmla="*/ 150 w 150"/>
                  <a:gd name="T11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48">
                    <a:moveTo>
                      <a:pt x="24" y="0"/>
                    </a:moveTo>
                    <a:cubicBezTo>
                      <a:pt x="11" y="0"/>
                      <a:pt x="0" y="10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29" y="48"/>
                      <a:pt x="33" y="46"/>
                      <a:pt x="37" y="44"/>
                    </a:cubicBezTo>
                    <a:cubicBezTo>
                      <a:pt x="45" y="41"/>
                      <a:pt x="82" y="12"/>
                      <a:pt x="109" y="10"/>
                    </a:cubicBezTo>
                    <a:cubicBezTo>
                      <a:pt x="137" y="9"/>
                      <a:pt x="150" y="20"/>
                      <a:pt x="150" y="2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9" name="Freeform 75"/>
              <p:cNvSpPr>
                <a:spLocks/>
              </p:cNvSpPr>
              <p:nvPr/>
            </p:nvSpPr>
            <p:spPr bwMode="auto">
              <a:xfrm>
                <a:off x="1297" y="1556"/>
                <a:ext cx="82" cy="22"/>
              </a:xfrm>
              <a:custGeom>
                <a:avLst/>
                <a:gdLst>
                  <a:gd name="T0" fmla="*/ 0 w 113"/>
                  <a:gd name="T1" fmla="*/ 0 h 30"/>
                  <a:gd name="T2" fmla="*/ 57 w 113"/>
                  <a:gd name="T3" fmla="*/ 30 h 30"/>
                  <a:gd name="T4" fmla="*/ 113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0" y="0"/>
                    </a:moveTo>
                    <a:cubicBezTo>
                      <a:pt x="12" y="18"/>
                      <a:pt x="33" y="30"/>
                      <a:pt x="57" y="30"/>
                    </a:cubicBezTo>
                    <a:cubicBezTo>
                      <a:pt x="80" y="30"/>
                      <a:pt x="101" y="18"/>
                      <a:pt x="11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0" name="Freeform 76"/>
              <p:cNvSpPr>
                <a:spLocks/>
              </p:cNvSpPr>
              <p:nvPr/>
            </p:nvSpPr>
            <p:spPr bwMode="auto">
              <a:xfrm>
                <a:off x="1301" y="1480"/>
                <a:ext cx="74" cy="75"/>
              </a:xfrm>
              <a:custGeom>
                <a:avLst/>
                <a:gdLst>
                  <a:gd name="T0" fmla="*/ 0 w 74"/>
                  <a:gd name="T1" fmla="*/ 75 h 75"/>
                  <a:gd name="T2" fmla="*/ 74 w 74"/>
                  <a:gd name="T3" fmla="*/ 75 h 75"/>
                  <a:gd name="T4" fmla="*/ 40 w 74"/>
                  <a:gd name="T5" fmla="*/ 0 h 75"/>
                  <a:gd name="T6" fmla="*/ 0 w 74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75"/>
                    </a:moveTo>
                    <a:lnTo>
                      <a:pt x="74" y="75"/>
                    </a:lnTo>
                    <a:lnTo>
                      <a:pt x="40" y="0"/>
                    </a:lnTo>
                    <a:lnTo>
                      <a:pt x="0" y="7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1" name="Freeform 77"/>
              <p:cNvSpPr>
                <a:spLocks/>
              </p:cNvSpPr>
              <p:nvPr/>
            </p:nvSpPr>
            <p:spPr bwMode="auto">
              <a:xfrm>
                <a:off x="1255" y="1426"/>
                <a:ext cx="108" cy="50"/>
              </a:xfrm>
              <a:custGeom>
                <a:avLst/>
                <a:gdLst>
                  <a:gd name="T0" fmla="*/ 128 w 149"/>
                  <a:gd name="T1" fmla="*/ 18 h 69"/>
                  <a:gd name="T2" fmla="*/ 145 w 149"/>
                  <a:gd name="T3" fmla="*/ 48 h 69"/>
                  <a:gd name="T4" fmla="*/ 116 w 149"/>
                  <a:gd name="T5" fmla="*/ 65 h 69"/>
                  <a:gd name="T6" fmla="*/ 104 w 149"/>
                  <a:gd name="T7" fmla="*/ 59 h 69"/>
                  <a:gd name="T8" fmla="*/ 42 w 149"/>
                  <a:gd name="T9" fmla="*/ 8 h 69"/>
                  <a:gd name="T10" fmla="*/ 1 w 149"/>
                  <a:gd name="T11" fmla="*/ 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69">
                    <a:moveTo>
                      <a:pt x="128" y="18"/>
                    </a:moveTo>
                    <a:cubicBezTo>
                      <a:pt x="141" y="21"/>
                      <a:pt x="149" y="34"/>
                      <a:pt x="145" y="48"/>
                    </a:cubicBezTo>
                    <a:cubicBezTo>
                      <a:pt x="142" y="61"/>
                      <a:pt x="129" y="69"/>
                      <a:pt x="116" y="65"/>
                    </a:cubicBezTo>
                    <a:cubicBezTo>
                      <a:pt x="111" y="64"/>
                      <a:pt x="108" y="61"/>
                      <a:pt x="104" y="59"/>
                    </a:cubicBezTo>
                    <a:cubicBezTo>
                      <a:pt x="98" y="53"/>
                      <a:pt x="69" y="16"/>
                      <a:pt x="42" y="8"/>
                    </a:cubicBezTo>
                    <a:cubicBezTo>
                      <a:pt x="16" y="0"/>
                      <a:pt x="0" y="8"/>
                      <a:pt x="1" y="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3" name="Group 153"/>
            <p:cNvGrpSpPr>
              <a:grpSpLocks noChangeAspect="1"/>
            </p:cNvGrpSpPr>
            <p:nvPr/>
          </p:nvGrpSpPr>
          <p:grpSpPr bwMode="auto">
            <a:xfrm>
              <a:off x="1793507" y="1941264"/>
              <a:ext cx="414338" cy="412750"/>
              <a:chOff x="1133" y="1137"/>
              <a:chExt cx="261" cy="260"/>
            </a:xfrm>
          </p:grpSpPr>
          <p:sp>
            <p:nvSpPr>
              <p:cNvPr id="712" name="Oval 154"/>
              <p:cNvSpPr>
                <a:spLocks noChangeArrowheads="1"/>
              </p:cNvSpPr>
              <p:nvPr/>
            </p:nvSpPr>
            <p:spPr bwMode="auto">
              <a:xfrm>
                <a:off x="1210" y="1215"/>
                <a:ext cx="107" cy="10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3" name="Line 155"/>
              <p:cNvSpPr>
                <a:spLocks noChangeShapeType="1"/>
              </p:cNvSpPr>
              <p:nvPr/>
            </p:nvSpPr>
            <p:spPr bwMode="auto">
              <a:xfrm flipH="1" flipV="1">
                <a:off x="1171" y="1175"/>
                <a:ext cx="37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4" name="Line 156"/>
              <p:cNvSpPr>
                <a:spLocks noChangeShapeType="1"/>
              </p:cNvSpPr>
              <p:nvPr/>
            </p:nvSpPr>
            <p:spPr bwMode="auto">
              <a:xfrm flipV="1">
                <a:off x="1319" y="1175"/>
                <a:ext cx="38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5" name="Line 157"/>
              <p:cNvSpPr>
                <a:spLocks noChangeShapeType="1"/>
              </p:cNvSpPr>
              <p:nvPr/>
            </p:nvSpPr>
            <p:spPr bwMode="auto">
              <a:xfrm flipV="1">
                <a:off x="1264" y="1137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6" name="Line 158"/>
              <p:cNvSpPr>
                <a:spLocks noChangeShapeType="1"/>
              </p:cNvSpPr>
              <p:nvPr/>
            </p:nvSpPr>
            <p:spPr bwMode="auto">
              <a:xfrm>
                <a:off x="1264" y="1345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7" name="Line 159"/>
              <p:cNvSpPr>
                <a:spLocks noChangeShapeType="1"/>
              </p:cNvSpPr>
              <p:nvPr/>
            </p:nvSpPr>
            <p:spPr bwMode="auto">
              <a:xfrm>
                <a:off x="1319" y="1322"/>
                <a:ext cx="38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8" name="Line 160"/>
              <p:cNvSpPr>
                <a:spLocks noChangeShapeType="1"/>
              </p:cNvSpPr>
              <p:nvPr/>
            </p:nvSpPr>
            <p:spPr bwMode="auto">
              <a:xfrm flipH="1">
                <a:off x="1171" y="1322"/>
                <a:ext cx="37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9" name="Line 161"/>
              <p:cNvSpPr>
                <a:spLocks noChangeShapeType="1"/>
              </p:cNvSpPr>
              <p:nvPr/>
            </p:nvSpPr>
            <p:spPr bwMode="auto">
              <a:xfrm flipH="1">
                <a:off x="1133" y="1267"/>
                <a:ext cx="5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0" name="Line 162"/>
              <p:cNvSpPr>
                <a:spLocks noChangeShapeType="1"/>
              </p:cNvSpPr>
              <p:nvPr/>
            </p:nvSpPr>
            <p:spPr bwMode="auto">
              <a:xfrm>
                <a:off x="1342" y="1267"/>
                <a:ext cx="5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4" name="Group 191"/>
            <p:cNvGrpSpPr>
              <a:grpSpLocks noChangeAspect="1"/>
            </p:cNvGrpSpPr>
            <p:nvPr/>
          </p:nvGrpSpPr>
          <p:grpSpPr bwMode="auto">
            <a:xfrm>
              <a:off x="1801445" y="1357597"/>
              <a:ext cx="398462" cy="398463"/>
              <a:chOff x="1152" y="805"/>
              <a:chExt cx="251" cy="251"/>
            </a:xfrm>
          </p:grpSpPr>
          <p:sp>
            <p:nvSpPr>
              <p:cNvPr id="707" name="Freeform 192"/>
              <p:cNvSpPr>
                <a:spLocks/>
              </p:cNvSpPr>
              <p:nvPr/>
            </p:nvSpPr>
            <p:spPr bwMode="auto">
              <a:xfrm>
                <a:off x="1152" y="805"/>
                <a:ext cx="251" cy="251"/>
              </a:xfrm>
              <a:custGeom>
                <a:avLst/>
                <a:gdLst>
                  <a:gd name="T0" fmla="*/ 314 w 346"/>
                  <a:gd name="T1" fmla="*/ 73 h 346"/>
                  <a:gd name="T2" fmla="*/ 346 w 346"/>
                  <a:gd name="T3" fmla="*/ 173 h 346"/>
                  <a:gd name="T4" fmla="*/ 173 w 346"/>
                  <a:gd name="T5" fmla="*/ 346 h 346"/>
                  <a:gd name="T6" fmla="*/ 0 w 346"/>
                  <a:gd name="T7" fmla="*/ 173 h 346"/>
                  <a:gd name="T8" fmla="*/ 173 w 346"/>
                  <a:gd name="T9" fmla="*/ 0 h 346"/>
                  <a:gd name="T10" fmla="*/ 269 w 346"/>
                  <a:gd name="T11" fmla="*/ 3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6" h="346">
                    <a:moveTo>
                      <a:pt x="314" y="73"/>
                    </a:moveTo>
                    <a:cubicBezTo>
                      <a:pt x="334" y="101"/>
                      <a:pt x="346" y="136"/>
                      <a:pt x="346" y="173"/>
                    </a:cubicBezTo>
                    <a:cubicBezTo>
                      <a:pt x="346" y="268"/>
                      <a:pt x="268" y="346"/>
                      <a:pt x="173" y="346"/>
                    </a:cubicBezTo>
                    <a:cubicBezTo>
                      <a:pt x="78" y="346"/>
                      <a:pt x="0" y="268"/>
                      <a:pt x="0" y="173"/>
                    </a:cubicBezTo>
                    <a:cubicBezTo>
                      <a:pt x="0" y="78"/>
                      <a:pt x="78" y="0"/>
                      <a:pt x="173" y="0"/>
                    </a:cubicBezTo>
                    <a:cubicBezTo>
                      <a:pt x="209" y="0"/>
                      <a:pt x="242" y="11"/>
                      <a:pt x="269" y="3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8" name="Oval 193"/>
              <p:cNvSpPr>
                <a:spLocks noChangeArrowheads="1"/>
              </p:cNvSpPr>
              <p:nvPr/>
            </p:nvSpPr>
            <p:spPr bwMode="auto">
              <a:xfrm>
                <a:off x="1204" y="857"/>
                <a:ext cx="147" cy="1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9" name="Oval 194"/>
              <p:cNvSpPr>
                <a:spLocks noChangeArrowheads="1"/>
              </p:cNvSpPr>
              <p:nvPr/>
            </p:nvSpPr>
            <p:spPr bwMode="auto">
              <a:xfrm>
                <a:off x="1256" y="909"/>
                <a:ext cx="43" cy="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0" name="Line 195"/>
              <p:cNvSpPr>
                <a:spLocks noChangeShapeType="1"/>
              </p:cNvSpPr>
              <p:nvPr/>
            </p:nvSpPr>
            <p:spPr bwMode="auto">
              <a:xfrm flipV="1">
                <a:off x="1277" y="877"/>
                <a:ext cx="54" cy="5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1" name="Freeform 196"/>
              <p:cNvSpPr>
                <a:spLocks/>
              </p:cNvSpPr>
              <p:nvPr/>
            </p:nvSpPr>
            <p:spPr bwMode="auto">
              <a:xfrm>
                <a:off x="1329" y="816"/>
                <a:ext cx="64" cy="62"/>
              </a:xfrm>
              <a:custGeom>
                <a:avLst/>
                <a:gdLst>
                  <a:gd name="T0" fmla="*/ 64 w 64"/>
                  <a:gd name="T1" fmla="*/ 30 h 62"/>
                  <a:gd name="T2" fmla="*/ 34 w 64"/>
                  <a:gd name="T3" fmla="*/ 30 h 62"/>
                  <a:gd name="T4" fmla="*/ 34 w 64"/>
                  <a:gd name="T5" fmla="*/ 0 h 62"/>
                  <a:gd name="T6" fmla="*/ 0 w 64"/>
                  <a:gd name="T7" fmla="*/ 31 h 62"/>
                  <a:gd name="T8" fmla="*/ 0 w 64"/>
                  <a:gd name="T9" fmla="*/ 62 h 62"/>
                  <a:gd name="T10" fmla="*/ 30 w 64"/>
                  <a:gd name="T11" fmla="*/ 62 h 62"/>
                  <a:gd name="T12" fmla="*/ 64 w 64"/>
                  <a:gd name="T13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2">
                    <a:moveTo>
                      <a:pt x="64" y="30"/>
                    </a:moveTo>
                    <a:lnTo>
                      <a:pt x="34" y="30"/>
                    </a:lnTo>
                    <a:lnTo>
                      <a:pt x="34" y="0"/>
                    </a:lnTo>
                    <a:lnTo>
                      <a:pt x="0" y="31"/>
                    </a:lnTo>
                    <a:lnTo>
                      <a:pt x="0" y="62"/>
                    </a:lnTo>
                    <a:lnTo>
                      <a:pt x="30" y="62"/>
                    </a:lnTo>
                    <a:lnTo>
                      <a:pt x="64" y="3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5" name="Group 222"/>
            <p:cNvGrpSpPr>
              <a:grpSpLocks noChangeAspect="1"/>
            </p:cNvGrpSpPr>
            <p:nvPr/>
          </p:nvGrpSpPr>
          <p:grpSpPr bwMode="auto">
            <a:xfrm>
              <a:off x="1807001" y="813618"/>
              <a:ext cx="387350" cy="358775"/>
              <a:chOff x="1167" y="497"/>
              <a:chExt cx="244" cy="226"/>
            </a:xfrm>
          </p:grpSpPr>
          <p:sp>
            <p:nvSpPr>
              <p:cNvPr id="703" name="Freeform 223"/>
              <p:cNvSpPr>
                <a:spLocks/>
              </p:cNvSpPr>
              <p:nvPr/>
            </p:nvSpPr>
            <p:spPr bwMode="auto">
              <a:xfrm>
                <a:off x="1189" y="538"/>
                <a:ext cx="112" cy="112"/>
              </a:xfrm>
              <a:custGeom>
                <a:avLst/>
                <a:gdLst>
                  <a:gd name="T0" fmla="*/ 0 w 154"/>
                  <a:gd name="T1" fmla="*/ 154 h 154"/>
                  <a:gd name="T2" fmla="*/ 154 w 154"/>
                  <a:gd name="T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54" h="154">
                    <a:moveTo>
                      <a:pt x="0" y="154"/>
                    </a:moveTo>
                    <a:cubicBezTo>
                      <a:pt x="0" y="69"/>
                      <a:pt x="69" y="0"/>
                      <a:pt x="15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4" name="Freeform 224"/>
              <p:cNvSpPr>
                <a:spLocks/>
              </p:cNvSpPr>
              <p:nvPr/>
            </p:nvSpPr>
            <p:spPr bwMode="auto">
              <a:xfrm>
                <a:off x="1265" y="507"/>
                <a:ext cx="38" cy="69"/>
              </a:xfrm>
              <a:custGeom>
                <a:avLst/>
                <a:gdLst>
                  <a:gd name="T0" fmla="*/ 0 w 38"/>
                  <a:gd name="T1" fmla="*/ 0 h 69"/>
                  <a:gd name="T2" fmla="*/ 38 w 38"/>
                  <a:gd name="T3" fmla="*/ 32 h 69"/>
                  <a:gd name="T4" fmla="*/ 7 w 38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69">
                    <a:moveTo>
                      <a:pt x="0" y="0"/>
                    </a:moveTo>
                    <a:lnTo>
                      <a:pt x="38" y="32"/>
                    </a:lnTo>
                    <a:lnTo>
                      <a:pt x="7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5" name="Oval 225"/>
              <p:cNvSpPr>
                <a:spLocks noChangeArrowheads="1"/>
              </p:cNvSpPr>
              <p:nvPr/>
            </p:nvSpPr>
            <p:spPr bwMode="auto">
              <a:xfrm>
                <a:off x="1167" y="670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6" name="Rectangle 226"/>
              <p:cNvSpPr>
                <a:spLocks noChangeArrowheads="1"/>
              </p:cNvSpPr>
              <p:nvPr/>
            </p:nvSpPr>
            <p:spPr bwMode="auto">
              <a:xfrm>
                <a:off x="1325" y="497"/>
                <a:ext cx="86" cy="8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6" name="Group 229"/>
            <p:cNvGrpSpPr>
              <a:grpSpLocks noChangeAspect="1"/>
            </p:cNvGrpSpPr>
            <p:nvPr/>
          </p:nvGrpSpPr>
          <p:grpSpPr bwMode="auto">
            <a:xfrm>
              <a:off x="1833195" y="241064"/>
              <a:ext cx="334963" cy="387350"/>
              <a:chOff x="1179" y="157"/>
              <a:chExt cx="211" cy="244"/>
            </a:xfrm>
          </p:grpSpPr>
          <p:sp>
            <p:nvSpPr>
              <p:cNvPr id="697" name="Freeform 230"/>
              <p:cNvSpPr>
                <a:spLocks/>
              </p:cNvSpPr>
              <p:nvPr/>
            </p:nvSpPr>
            <p:spPr bwMode="auto">
              <a:xfrm>
                <a:off x="1203" y="188"/>
                <a:ext cx="163" cy="213"/>
              </a:xfrm>
              <a:custGeom>
                <a:avLst/>
                <a:gdLst>
                  <a:gd name="T0" fmla="*/ 225 w 225"/>
                  <a:gd name="T1" fmla="*/ 0 h 293"/>
                  <a:gd name="T2" fmla="*/ 225 w 225"/>
                  <a:gd name="T3" fmla="*/ 269 h 293"/>
                  <a:gd name="T4" fmla="*/ 201 w 225"/>
                  <a:gd name="T5" fmla="*/ 293 h 293"/>
                  <a:gd name="T6" fmla="*/ 24 w 225"/>
                  <a:gd name="T7" fmla="*/ 293 h 293"/>
                  <a:gd name="T8" fmla="*/ 0 w 225"/>
                  <a:gd name="T9" fmla="*/ 269 h 293"/>
                  <a:gd name="T10" fmla="*/ 0 w 225"/>
                  <a:gd name="T11" fmla="*/ 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5" h="293">
                    <a:moveTo>
                      <a:pt x="225" y="0"/>
                    </a:move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5" y="282"/>
                      <a:pt x="214" y="293"/>
                      <a:pt x="201" y="293"/>
                    </a:cubicBezTo>
                    <a:cubicBezTo>
                      <a:pt x="24" y="293"/>
                      <a:pt x="24" y="293"/>
                      <a:pt x="24" y="293"/>
                    </a:cubicBezTo>
                    <a:cubicBezTo>
                      <a:pt x="11" y="293"/>
                      <a:pt x="0" y="282"/>
                      <a:pt x="0" y="269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8" name="Line 231"/>
              <p:cNvSpPr>
                <a:spLocks noChangeShapeType="1"/>
              </p:cNvSpPr>
              <p:nvPr/>
            </p:nvSpPr>
            <p:spPr bwMode="auto">
              <a:xfrm>
                <a:off x="1179" y="190"/>
                <a:ext cx="2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9" name="Line 232"/>
              <p:cNvSpPr>
                <a:spLocks noChangeShapeType="1"/>
              </p:cNvSpPr>
              <p:nvPr/>
            </p:nvSpPr>
            <p:spPr bwMode="auto">
              <a:xfrm>
                <a:off x="1252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0" name="Line 233"/>
              <p:cNvSpPr>
                <a:spLocks noChangeShapeType="1"/>
              </p:cNvSpPr>
              <p:nvPr/>
            </p:nvSpPr>
            <p:spPr bwMode="auto">
              <a:xfrm>
                <a:off x="1285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1" name="Line 234"/>
              <p:cNvSpPr>
                <a:spLocks noChangeShapeType="1"/>
              </p:cNvSpPr>
              <p:nvPr/>
            </p:nvSpPr>
            <p:spPr bwMode="auto">
              <a:xfrm>
                <a:off x="1317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2" name="Freeform 235"/>
              <p:cNvSpPr>
                <a:spLocks/>
              </p:cNvSpPr>
              <p:nvPr/>
            </p:nvSpPr>
            <p:spPr bwMode="auto">
              <a:xfrm>
                <a:off x="1252" y="157"/>
                <a:ext cx="65" cy="33"/>
              </a:xfrm>
              <a:custGeom>
                <a:avLst/>
                <a:gdLst>
                  <a:gd name="T0" fmla="*/ 90 w 90"/>
                  <a:gd name="T1" fmla="*/ 44 h 46"/>
                  <a:gd name="T2" fmla="*/ 90 w 90"/>
                  <a:gd name="T3" fmla="*/ 14 h 46"/>
                  <a:gd name="T4" fmla="*/ 76 w 90"/>
                  <a:gd name="T5" fmla="*/ 0 h 46"/>
                  <a:gd name="T6" fmla="*/ 14 w 90"/>
                  <a:gd name="T7" fmla="*/ 0 h 46"/>
                  <a:gd name="T8" fmla="*/ 0 w 90"/>
                  <a:gd name="T9" fmla="*/ 14 h 46"/>
                  <a:gd name="T10" fmla="*/ 0 w 90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46">
                    <a:moveTo>
                      <a:pt x="90" y="44"/>
                    </a:move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6"/>
                      <a:pt x="84" y="0"/>
                      <a:pt x="7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46"/>
                      <a:pt x="0" y="46"/>
                      <a:pt x="0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48" name="Group 747"/>
          <p:cNvGrpSpPr/>
          <p:nvPr/>
        </p:nvGrpSpPr>
        <p:grpSpPr>
          <a:xfrm>
            <a:off x="-9970398" y="303965"/>
            <a:ext cx="389786" cy="4022815"/>
            <a:chOff x="1273034" y="309563"/>
            <a:chExt cx="397602" cy="4103481"/>
          </a:xfrm>
        </p:grpSpPr>
        <p:grpSp>
          <p:nvGrpSpPr>
            <p:cNvPr id="749" name="Group 31"/>
            <p:cNvGrpSpPr>
              <a:grpSpLocks noChangeAspect="1"/>
            </p:cNvGrpSpPr>
            <p:nvPr/>
          </p:nvGrpSpPr>
          <p:grpSpPr bwMode="auto">
            <a:xfrm>
              <a:off x="1273034" y="3079105"/>
              <a:ext cx="397602" cy="289750"/>
              <a:chOff x="3795" y="2113"/>
              <a:chExt cx="247" cy="180"/>
            </a:xfrm>
          </p:grpSpPr>
          <p:sp>
            <p:nvSpPr>
              <p:cNvPr id="791" name="Rectangle 32"/>
              <p:cNvSpPr>
                <a:spLocks noChangeArrowheads="1"/>
              </p:cNvSpPr>
              <p:nvPr/>
            </p:nvSpPr>
            <p:spPr bwMode="auto">
              <a:xfrm>
                <a:off x="3795" y="2146"/>
                <a:ext cx="245" cy="1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2" name="Rectangle 33"/>
              <p:cNvSpPr>
                <a:spLocks noChangeArrowheads="1"/>
              </p:cNvSpPr>
              <p:nvPr/>
            </p:nvSpPr>
            <p:spPr bwMode="auto">
              <a:xfrm>
                <a:off x="3893" y="2210"/>
                <a:ext cx="49" cy="3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3" name="Line 34"/>
              <p:cNvSpPr>
                <a:spLocks noChangeShapeType="1"/>
              </p:cNvSpPr>
              <p:nvPr/>
            </p:nvSpPr>
            <p:spPr bwMode="auto">
              <a:xfrm flipH="1" flipV="1">
                <a:off x="3795" y="2179"/>
                <a:ext cx="98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4" name="Line 35"/>
              <p:cNvSpPr>
                <a:spLocks noChangeShapeType="1"/>
              </p:cNvSpPr>
              <p:nvPr/>
            </p:nvSpPr>
            <p:spPr bwMode="auto">
              <a:xfrm flipV="1">
                <a:off x="3943" y="2179"/>
                <a:ext cx="99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5" name="Freeform 36"/>
              <p:cNvSpPr>
                <a:spLocks/>
              </p:cNvSpPr>
              <p:nvPr/>
            </p:nvSpPr>
            <p:spPr bwMode="auto">
              <a:xfrm>
                <a:off x="3876" y="2113"/>
                <a:ext cx="84" cy="33"/>
              </a:xfrm>
              <a:custGeom>
                <a:avLst/>
                <a:gdLst>
                  <a:gd name="T0" fmla="*/ 116 w 116"/>
                  <a:gd name="T1" fmla="*/ 45 h 45"/>
                  <a:gd name="T2" fmla="*/ 116 w 116"/>
                  <a:gd name="T3" fmla="*/ 17 h 45"/>
                  <a:gd name="T4" fmla="*/ 99 w 116"/>
                  <a:gd name="T5" fmla="*/ 0 h 45"/>
                  <a:gd name="T6" fmla="*/ 17 w 116"/>
                  <a:gd name="T7" fmla="*/ 0 h 45"/>
                  <a:gd name="T8" fmla="*/ 0 w 116"/>
                  <a:gd name="T9" fmla="*/ 17 h 45"/>
                  <a:gd name="T10" fmla="*/ 0 w 116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45">
                    <a:moveTo>
                      <a:pt x="116" y="45"/>
                    </a:move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7"/>
                      <a:pt x="108" y="0"/>
                      <a:pt x="9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45"/>
                      <a:pt x="0" y="45"/>
                      <a:pt x="0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0" name="Group 39"/>
            <p:cNvGrpSpPr>
              <a:grpSpLocks noChangeAspect="1"/>
            </p:cNvGrpSpPr>
            <p:nvPr/>
          </p:nvGrpSpPr>
          <p:grpSpPr bwMode="auto">
            <a:xfrm>
              <a:off x="1291828" y="3558718"/>
              <a:ext cx="360014" cy="365892"/>
              <a:chOff x="3796" y="2078"/>
              <a:chExt cx="245" cy="249"/>
            </a:xfrm>
          </p:grpSpPr>
          <p:sp>
            <p:nvSpPr>
              <p:cNvPr id="786" name="Rectangle 40"/>
              <p:cNvSpPr>
                <a:spLocks noChangeArrowheads="1"/>
              </p:cNvSpPr>
              <p:nvPr/>
            </p:nvSpPr>
            <p:spPr bwMode="auto">
              <a:xfrm>
                <a:off x="3879" y="2164"/>
                <a:ext cx="161" cy="16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7" name="Freeform 41"/>
              <p:cNvSpPr>
                <a:spLocks/>
              </p:cNvSpPr>
              <p:nvPr/>
            </p:nvSpPr>
            <p:spPr bwMode="auto">
              <a:xfrm>
                <a:off x="3801" y="2081"/>
                <a:ext cx="240" cy="83"/>
              </a:xfrm>
              <a:custGeom>
                <a:avLst/>
                <a:gdLst>
                  <a:gd name="T0" fmla="*/ 240 w 240"/>
                  <a:gd name="T1" fmla="*/ 81 h 83"/>
                  <a:gd name="T2" fmla="*/ 160 w 240"/>
                  <a:gd name="T3" fmla="*/ 0 h 83"/>
                  <a:gd name="T4" fmla="*/ 0 w 240"/>
                  <a:gd name="T5" fmla="*/ 0 h 83"/>
                  <a:gd name="T6" fmla="*/ 78 w 24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83">
                    <a:moveTo>
                      <a:pt x="240" y="81"/>
                    </a:moveTo>
                    <a:lnTo>
                      <a:pt x="160" y="0"/>
                    </a:lnTo>
                    <a:lnTo>
                      <a:pt x="0" y="0"/>
                    </a:lnTo>
                    <a:lnTo>
                      <a:pt x="78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8" name="Freeform 42"/>
              <p:cNvSpPr>
                <a:spLocks/>
              </p:cNvSpPr>
              <p:nvPr/>
            </p:nvSpPr>
            <p:spPr bwMode="auto">
              <a:xfrm>
                <a:off x="3796" y="2078"/>
                <a:ext cx="82" cy="249"/>
              </a:xfrm>
              <a:custGeom>
                <a:avLst/>
                <a:gdLst>
                  <a:gd name="T0" fmla="*/ 0 w 82"/>
                  <a:gd name="T1" fmla="*/ 0 h 249"/>
                  <a:gd name="T2" fmla="*/ 0 w 82"/>
                  <a:gd name="T3" fmla="*/ 166 h 249"/>
                  <a:gd name="T4" fmla="*/ 82 w 82"/>
                  <a:gd name="T5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249">
                    <a:moveTo>
                      <a:pt x="0" y="0"/>
                    </a:moveTo>
                    <a:lnTo>
                      <a:pt x="0" y="166"/>
                    </a:lnTo>
                    <a:lnTo>
                      <a:pt x="82" y="24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9" name="Line 43"/>
              <p:cNvSpPr>
                <a:spLocks noChangeShapeType="1"/>
              </p:cNvSpPr>
              <p:nvPr/>
            </p:nvSpPr>
            <p:spPr bwMode="auto">
              <a:xfrm>
                <a:off x="3887" y="2081"/>
                <a:ext cx="78" cy="8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0" name="Line 44"/>
              <p:cNvSpPr>
                <a:spLocks noChangeShapeType="1"/>
              </p:cNvSpPr>
              <p:nvPr/>
            </p:nvSpPr>
            <p:spPr bwMode="auto">
              <a:xfrm flipH="1">
                <a:off x="3924" y="2120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1" name="Group 47"/>
            <p:cNvGrpSpPr>
              <a:grpSpLocks noChangeAspect="1"/>
            </p:cNvGrpSpPr>
            <p:nvPr/>
          </p:nvGrpSpPr>
          <p:grpSpPr bwMode="auto">
            <a:xfrm>
              <a:off x="1285035" y="4114475"/>
              <a:ext cx="373601" cy="298569"/>
              <a:chOff x="3798" y="2107"/>
              <a:chExt cx="239" cy="191"/>
            </a:xfrm>
          </p:grpSpPr>
          <p:sp>
            <p:nvSpPr>
              <p:cNvPr id="783" name="Freeform 48"/>
              <p:cNvSpPr>
                <a:spLocks/>
              </p:cNvSpPr>
              <p:nvPr/>
            </p:nvSpPr>
            <p:spPr bwMode="auto">
              <a:xfrm>
                <a:off x="3798" y="2107"/>
                <a:ext cx="239" cy="191"/>
              </a:xfrm>
              <a:custGeom>
                <a:avLst/>
                <a:gdLst>
                  <a:gd name="T0" fmla="*/ 0 w 239"/>
                  <a:gd name="T1" fmla="*/ 17 h 191"/>
                  <a:gd name="T2" fmla="*/ 63 w 239"/>
                  <a:gd name="T3" fmla="*/ 17 h 191"/>
                  <a:gd name="T4" fmla="*/ 81 w 239"/>
                  <a:gd name="T5" fmla="*/ 0 h 191"/>
                  <a:gd name="T6" fmla="*/ 157 w 239"/>
                  <a:gd name="T7" fmla="*/ 0 h 191"/>
                  <a:gd name="T8" fmla="*/ 176 w 239"/>
                  <a:gd name="T9" fmla="*/ 17 h 191"/>
                  <a:gd name="T10" fmla="*/ 239 w 239"/>
                  <a:gd name="T11" fmla="*/ 17 h 191"/>
                  <a:gd name="T12" fmla="*/ 239 w 239"/>
                  <a:gd name="T13" fmla="*/ 191 h 191"/>
                  <a:gd name="T14" fmla="*/ 0 w 239"/>
                  <a:gd name="T15" fmla="*/ 191 h 191"/>
                  <a:gd name="T16" fmla="*/ 0 w 239"/>
                  <a:gd name="T17" fmla="*/ 17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91">
                    <a:moveTo>
                      <a:pt x="0" y="17"/>
                    </a:moveTo>
                    <a:lnTo>
                      <a:pt x="63" y="17"/>
                    </a:lnTo>
                    <a:lnTo>
                      <a:pt x="81" y="0"/>
                    </a:lnTo>
                    <a:lnTo>
                      <a:pt x="157" y="0"/>
                    </a:lnTo>
                    <a:lnTo>
                      <a:pt x="176" y="17"/>
                    </a:lnTo>
                    <a:lnTo>
                      <a:pt x="239" y="17"/>
                    </a:lnTo>
                    <a:lnTo>
                      <a:pt x="239" y="191"/>
                    </a:lnTo>
                    <a:lnTo>
                      <a:pt x="0" y="191"/>
                    </a:lnTo>
                    <a:lnTo>
                      <a:pt x="0" y="1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4" name="Oval 49"/>
              <p:cNvSpPr>
                <a:spLocks noChangeArrowheads="1"/>
              </p:cNvSpPr>
              <p:nvPr/>
            </p:nvSpPr>
            <p:spPr bwMode="auto">
              <a:xfrm>
                <a:off x="3862" y="2155"/>
                <a:ext cx="112" cy="11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5" name="Oval 50"/>
              <p:cNvSpPr>
                <a:spLocks noChangeArrowheads="1"/>
              </p:cNvSpPr>
              <p:nvPr/>
            </p:nvSpPr>
            <p:spPr bwMode="auto">
              <a:xfrm>
                <a:off x="3824" y="2151"/>
                <a:ext cx="9" cy="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2" name="Group 80"/>
            <p:cNvGrpSpPr>
              <a:grpSpLocks noChangeAspect="1"/>
            </p:cNvGrpSpPr>
            <p:nvPr/>
          </p:nvGrpSpPr>
          <p:grpSpPr bwMode="auto">
            <a:xfrm>
              <a:off x="1292448" y="2649529"/>
              <a:ext cx="358775" cy="239713"/>
              <a:chOff x="836" y="1659"/>
              <a:chExt cx="226" cy="151"/>
            </a:xfrm>
          </p:grpSpPr>
          <p:sp>
            <p:nvSpPr>
              <p:cNvPr id="781" name="Freeform 81"/>
              <p:cNvSpPr>
                <a:spLocks/>
              </p:cNvSpPr>
              <p:nvPr/>
            </p:nvSpPr>
            <p:spPr bwMode="auto">
              <a:xfrm>
                <a:off x="836" y="1659"/>
                <a:ext cx="226" cy="151"/>
              </a:xfrm>
              <a:custGeom>
                <a:avLst/>
                <a:gdLst>
                  <a:gd name="T0" fmla="*/ 0 w 226"/>
                  <a:gd name="T1" fmla="*/ 0 h 151"/>
                  <a:gd name="T2" fmla="*/ 226 w 226"/>
                  <a:gd name="T3" fmla="*/ 76 h 151"/>
                  <a:gd name="T4" fmla="*/ 0 w 226"/>
                  <a:gd name="T5" fmla="*/ 151 h 151"/>
                  <a:gd name="T6" fmla="*/ 26 w 226"/>
                  <a:gd name="T7" fmla="*/ 76 h 151"/>
                  <a:gd name="T8" fmla="*/ 0 w 226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51">
                    <a:moveTo>
                      <a:pt x="0" y="0"/>
                    </a:moveTo>
                    <a:lnTo>
                      <a:pt x="226" y="76"/>
                    </a:lnTo>
                    <a:lnTo>
                      <a:pt x="0" y="151"/>
                    </a:lnTo>
                    <a:lnTo>
                      <a:pt x="26" y="7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2" name="Line 82"/>
              <p:cNvSpPr>
                <a:spLocks noChangeShapeType="1"/>
              </p:cNvSpPr>
              <p:nvPr/>
            </p:nvSpPr>
            <p:spPr bwMode="auto">
              <a:xfrm>
                <a:off x="862" y="1735"/>
                <a:ext cx="1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3" name="Group 131"/>
            <p:cNvGrpSpPr>
              <a:grpSpLocks noChangeAspect="1"/>
            </p:cNvGrpSpPr>
            <p:nvPr/>
          </p:nvGrpSpPr>
          <p:grpSpPr bwMode="auto">
            <a:xfrm>
              <a:off x="1301179" y="2154866"/>
              <a:ext cx="341313" cy="304800"/>
              <a:chOff x="825" y="1339"/>
              <a:chExt cx="215" cy="192"/>
            </a:xfrm>
          </p:grpSpPr>
          <p:sp>
            <p:nvSpPr>
              <p:cNvPr id="776" name="Freeform 132"/>
              <p:cNvSpPr>
                <a:spLocks/>
              </p:cNvSpPr>
              <p:nvPr/>
            </p:nvSpPr>
            <p:spPr bwMode="auto">
              <a:xfrm>
                <a:off x="825" y="1339"/>
                <a:ext cx="215" cy="192"/>
              </a:xfrm>
              <a:custGeom>
                <a:avLst/>
                <a:gdLst>
                  <a:gd name="T0" fmla="*/ 215 w 215"/>
                  <a:gd name="T1" fmla="*/ 121 h 192"/>
                  <a:gd name="T2" fmla="*/ 215 w 215"/>
                  <a:gd name="T3" fmla="*/ 0 h 192"/>
                  <a:gd name="T4" fmla="*/ 0 w 215"/>
                  <a:gd name="T5" fmla="*/ 0 h 192"/>
                  <a:gd name="T6" fmla="*/ 0 w 215"/>
                  <a:gd name="T7" fmla="*/ 146 h 192"/>
                  <a:gd name="T8" fmla="*/ 31 w 215"/>
                  <a:gd name="T9" fmla="*/ 146 h 192"/>
                  <a:gd name="T10" fmla="*/ 31 w 215"/>
                  <a:gd name="T11" fmla="*/ 192 h 192"/>
                  <a:gd name="T12" fmla="*/ 77 w 215"/>
                  <a:gd name="T13" fmla="*/ 146 h 192"/>
                  <a:gd name="T14" fmla="*/ 122 w 215"/>
                  <a:gd name="T15" fmla="*/ 14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5" h="192">
                    <a:moveTo>
                      <a:pt x="215" y="121"/>
                    </a:moveTo>
                    <a:lnTo>
                      <a:pt x="215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31" y="146"/>
                    </a:lnTo>
                    <a:lnTo>
                      <a:pt x="31" y="192"/>
                    </a:lnTo>
                    <a:lnTo>
                      <a:pt x="77" y="146"/>
                    </a:lnTo>
                    <a:lnTo>
                      <a:pt x="122" y="14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7" name="Line 133"/>
              <p:cNvSpPr>
                <a:spLocks noChangeShapeType="1"/>
              </p:cNvSpPr>
              <p:nvPr/>
            </p:nvSpPr>
            <p:spPr bwMode="auto">
              <a:xfrm>
                <a:off x="945" y="148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8" name="Freeform 134"/>
              <p:cNvSpPr>
                <a:spLocks/>
              </p:cNvSpPr>
              <p:nvPr/>
            </p:nvSpPr>
            <p:spPr bwMode="auto">
              <a:xfrm>
                <a:off x="947" y="1460"/>
                <a:ext cx="93" cy="25"/>
              </a:xfrm>
              <a:custGeom>
                <a:avLst/>
                <a:gdLst>
                  <a:gd name="T0" fmla="*/ 0 w 93"/>
                  <a:gd name="T1" fmla="*/ 25 h 25"/>
                  <a:gd name="T2" fmla="*/ 93 w 93"/>
                  <a:gd name="T3" fmla="*/ 25 h 25"/>
                  <a:gd name="T4" fmla="*/ 93 w 93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25">
                    <a:moveTo>
                      <a:pt x="0" y="25"/>
                    </a:moveTo>
                    <a:lnTo>
                      <a:pt x="93" y="25"/>
                    </a:lnTo>
                    <a:lnTo>
                      <a:pt x="93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9" name="Freeform 135"/>
              <p:cNvSpPr>
                <a:spLocks/>
              </p:cNvSpPr>
              <p:nvPr/>
            </p:nvSpPr>
            <p:spPr bwMode="auto">
              <a:xfrm>
                <a:off x="879" y="1380"/>
                <a:ext cx="77" cy="61"/>
              </a:xfrm>
              <a:custGeom>
                <a:avLst/>
                <a:gdLst>
                  <a:gd name="T0" fmla="*/ 77 w 77"/>
                  <a:gd name="T1" fmla="*/ 61 h 61"/>
                  <a:gd name="T2" fmla="*/ 0 w 77"/>
                  <a:gd name="T3" fmla="*/ 61 h 61"/>
                  <a:gd name="T4" fmla="*/ 0 w 77"/>
                  <a:gd name="T5" fmla="*/ 0 h 61"/>
                  <a:gd name="T6" fmla="*/ 77 w 77"/>
                  <a:gd name="T7" fmla="*/ 0 h 61"/>
                  <a:gd name="T8" fmla="*/ 77 w 77"/>
                  <a:gd name="T9" fmla="*/ 19 h 61"/>
                  <a:gd name="T10" fmla="*/ 77 w 77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61">
                    <a:moveTo>
                      <a:pt x="77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19"/>
                    </a:lnTo>
                    <a:lnTo>
                      <a:pt x="77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0" name="Freeform 136"/>
              <p:cNvSpPr>
                <a:spLocks/>
              </p:cNvSpPr>
              <p:nvPr/>
            </p:nvSpPr>
            <p:spPr bwMode="auto">
              <a:xfrm>
                <a:off x="956" y="1384"/>
                <a:ext cx="30" cy="56"/>
              </a:xfrm>
              <a:custGeom>
                <a:avLst/>
                <a:gdLst>
                  <a:gd name="T0" fmla="*/ 0 w 30"/>
                  <a:gd name="T1" fmla="*/ 39 h 56"/>
                  <a:gd name="T2" fmla="*/ 30 w 30"/>
                  <a:gd name="T3" fmla="*/ 56 h 56"/>
                  <a:gd name="T4" fmla="*/ 30 w 30"/>
                  <a:gd name="T5" fmla="*/ 0 h 56"/>
                  <a:gd name="T6" fmla="*/ 0 w 30"/>
                  <a:gd name="T7" fmla="*/ 1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56">
                    <a:moveTo>
                      <a:pt x="0" y="39"/>
                    </a:moveTo>
                    <a:lnTo>
                      <a:pt x="30" y="56"/>
                    </a:lnTo>
                    <a:lnTo>
                      <a:pt x="30" y="0"/>
                    </a:lnTo>
                    <a:lnTo>
                      <a:pt x="0" y="1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4" name="Group 753"/>
            <p:cNvGrpSpPr/>
            <p:nvPr/>
          </p:nvGrpSpPr>
          <p:grpSpPr>
            <a:xfrm>
              <a:off x="1278160" y="1715765"/>
              <a:ext cx="387350" cy="249238"/>
              <a:chOff x="1319213" y="1714500"/>
              <a:chExt cx="387350" cy="249238"/>
            </a:xfrm>
          </p:grpSpPr>
          <p:sp>
            <p:nvSpPr>
              <p:cNvPr id="770" name="Oval 183"/>
              <p:cNvSpPr>
                <a:spLocks noChangeArrowheads="1"/>
              </p:cNvSpPr>
              <p:nvPr/>
            </p:nvSpPr>
            <p:spPr bwMode="auto">
              <a:xfrm>
                <a:off x="1614488" y="1831975"/>
                <a:ext cx="80963" cy="8096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1" name="Freeform 184"/>
              <p:cNvSpPr>
                <a:spLocks/>
              </p:cNvSpPr>
              <p:nvPr/>
            </p:nvSpPr>
            <p:spPr bwMode="auto">
              <a:xfrm>
                <a:off x="1601788" y="1912938"/>
                <a:ext cx="104775" cy="50800"/>
              </a:xfrm>
              <a:custGeom>
                <a:avLst/>
                <a:gdLst>
                  <a:gd name="T0" fmla="*/ 0 w 91"/>
                  <a:gd name="T1" fmla="*/ 45 h 45"/>
                  <a:gd name="T2" fmla="*/ 46 w 91"/>
                  <a:gd name="T3" fmla="*/ 0 h 45"/>
                  <a:gd name="T4" fmla="*/ 91 w 91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45">
                    <a:moveTo>
                      <a:pt x="0" y="45"/>
                    </a:moveTo>
                    <a:cubicBezTo>
                      <a:pt x="0" y="20"/>
                      <a:pt x="21" y="0"/>
                      <a:pt x="46" y="0"/>
                    </a:cubicBezTo>
                    <a:cubicBezTo>
                      <a:pt x="71" y="0"/>
                      <a:pt x="91" y="20"/>
                      <a:pt x="91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2" name="Oval 185"/>
              <p:cNvSpPr>
                <a:spLocks noChangeArrowheads="1"/>
              </p:cNvSpPr>
              <p:nvPr/>
            </p:nvSpPr>
            <p:spPr bwMode="auto">
              <a:xfrm>
                <a:off x="1331913" y="1714500"/>
                <a:ext cx="79375" cy="7937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3" name="Freeform 186"/>
              <p:cNvSpPr>
                <a:spLocks/>
              </p:cNvSpPr>
              <p:nvPr/>
            </p:nvSpPr>
            <p:spPr bwMode="auto">
              <a:xfrm>
                <a:off x="1319213" y="1793875"/>
                <a:ext cx="104775" cy="52388"/>
              </a:xfrm>
              <a:custGeom>
                <a:avLst/>
                <a:gdLst>
                  <a:gd name="T0" fmla="*/ 0 w 92"/>
                  <a:gd name="T1" fmla="*/ 46 h 46"/>
                  <a:gd name="T2" fmla="*/ 46 w 92"/>
                  <a:gd name="T3" fmla="*/ 0 h 46"/>
                  <a:gd name="T4" fmla="*/ 92 w 92"/>
                  <a:gd name="T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46">
                    <a:moveTo>
                      <a:pt x="0" y="46"/>
                    </a:move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4" name="Freeform 187"/>
              <p:cNvSpPr>
                <a:spLocks/>
              </p:cNvSpPr>
              <p:nvPr/>
            </p:nvSpPr>
            <p:spPr bwMode="auto">
              <a:xfrm>
                <a:off x="1462088" y="1714500"/>
                <a:ext cx="244475" cy="55563"/>
              </a:xfrm>
              <a:custGeom>
                <a:avLst/>
                <a:gdLst>
                  <a:gd name="T0" fmla="*/ 24 w 154"/>
                  <a:gd name="T1" fmla="*/ 0 h 35"/>
                  <a:gd name="T2" fmla="*/ 24 w 154"/>
                  <a:gd name="T3" fmla="*/ 18 h 35"/>
                  <a:gd name="T4" fmla="*/ 0 w 154"/>
                  <a:gd name="T5" fmla="*/ 35 h 35"/>
                  <a:gd name="T6" fmla="*/ 24 w 154"/>
                  <a:gd name="T7" fmla="*/ 35 h 35"/>
                  <a:gd name="T8" fmla="*/ 33 w 154"/>
                  <a:gd name="T9" fmla="*/ 35 h 35"/>
                  <a:gd name="T10" fmla="*/ 154 w 154"/>
                  <a:gd name="T11" fmla="*/ 35 h 35"/>
                  <a:gd name="T12" fmla="*/ 154 w 154"/>
                  <a:gd name="T13" fmla="*/ 0 h 35"/>
                  <a:gd name="T14" fmla="*/ 24 w 154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24" y="0"/>
                    </a:moveTo>
                    <a:lnTo>
                      <a:pt x="24" y="18"/>
                    </a:lnTo>
                    <a:lnTo>
                      <a:pt x="0" y="35"/>
                    </a:lnTo>
                    <a:lnTo>
                      <a:pt x="24" y="35"/>
                    </a:lnTo>
                    <a:lnTo>
                      <a:pt x="33" y="35"/>
                    </a:lnTo>
                    <a:lnTo>
                      <a:pt x="154" y="35"/>
                    </a:lnTo>
                    <a:lnTo>
                      <a:pt x="154" y="0"/>
                    </a:lnTo>
                    <a:lnTo>
                      <a:pt x="24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5" name="Freeform 188"/>
              <p:cNvSpPr>
                <a:spLocks/>
              </p:cNvSpPr>
              <p:nvPr/>
            </p:nvSpPr>
            <p:spPr bwMode="auto">
              <a:xfrm>
                <a:off x="1319213" y="1908175"/>
                <a:ext cx="244475" cy="55563"/>
              </a:xfrm>
              <a:custGeom>
                <a:avLst/>
                <a:gdLst>
                  <a:gd name="T0" fmla="*/ 131 w 154"/>
                  <a:gd name="T1" fmla="*/ 35 h 35"/>
                  <a:gd name="T2" fmla="*/ 131 w 154"/>
                  <a:gd name="T3" fmla="*/ 17 h 35"/>
                  <a:gd name="T4" fmla="*/ 154 w 154"/>
                  <a:gd name="T5" fmla="*/ 0 h 35"/>
                  <a:gd name="T6" fmla="*/ 131 w 154"/>
                  <a:gd name="T7" fmla="*/ 0 h 35"/>
                  <a:gd name="T8" fmla="*/ 121 w 154"/>
                  <a:gd name="T9" fmla="*/ 0 h 35"/>
                  <a:gd name="T10" fmla="*/ 0 w 154"/>
                  <a:gd name="T11" fmla="*/ 0 h 35"/>
                  <a:gd name="T12" fmla="*/ 0 w 154"/>
                  <a:gd name="T13" fmla="*/ 35 h 35"/>
                  <a:gd name="T14" fmla="*/ 131 w 154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131" y="35"/>
                    </a:moveTo>
                    <a:lnTo>
                      <a:pt x="131" y="17"/>
                    </a:lnTo>
                    <a:lnTo>
                      <a:pt x="154" y="0"/>
                    </a:lnTo>
                    <a:lnTo>
                      <a:pt x="131" y="0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131" y="3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5" name="Group 238"/>
            <p:cNvGrpSpPr>
              <a:grpSpLocks noChangeAspect="1"/>
            </p:cNvGrpSpPr>
            <p:nvPr/>
          </p:nvGrpSpPr>
          <p:grpSpPr bwMode="auto">
            <a:xfrm>
              <a:off x="1278954" y="1289364"/>
              <a:ext cx="385763" cy="236538"/>
              <a:chOff x="818" y="788"/>
              <a:chExt cx="243" cy="149"/>
            </a:xfrm>
          </p:grpSpPr>
          <p:sp>
            <p:nvSpPr>
              <p:cNvPr id="765" name="Oval 239"/>
              <p:cNvSpPr>
                <a:spLocks noChangeArrowheads="1"/>
              </p:cNvSpPr>
              <p:nvPr/>
            </p:nvSpPr>
            <p:spPr bwMode="auto">
              <a:xfrm>
                <a:off x="849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6" name="Oval 240"/>
              <p:cNvSpPr>
                <a:spLocks noChangeArrowheads="1"/>
              </p:cNvSpPr>
              <p:nvPr/>
            </p:nvSpPr>
            <p:spPr bwMode="auto">
              <a:xfrm>
                <a:off x="962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7" name="Line 241"/>
              <p:cNvSpPr>
                <a:spLocks noChangeShapeType="1"/>
              </p:cNvSpPr>
              <p:nvPr/>
            </p:nvSpPr>
            <p:spPr bwMode="auto">
              <a:xfrm>
                <a:off x="884" y="919"/>
                <a:ext cx="7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8" name="Freeform 242"/>
              <p:cNvSpPr>
                <a:spLocks/>
              </p:cNvSpPr>
              <p:nvPr/>
            </p:nvSpPr>
            <p:spPr bwMode="auto">
              <a:xfrm>
                <a:off x="980" y="805"/>
                <a:ext cx="81" cy="114"/>
              </a:xfrm>
              <a:custGeom>
                <a:avLst/>
                <a:gdLst>
                  <a:gd name="T0" fmla="*/ 17 w 81"/>
                  <a:gd name="T1" fmla="*/ 114 h 114"/>
                  <a:gd name="T2" fmla="*/ 81 w 81"/>
                  <a:gd name="T3" fmla="*/ 114 h 114"/>
                  <a:gd name="T4" fmla="*/ 81 w 81"/>
                  <a:gd name="T5" fmla="*/ 65 h 114"/>
                  <a:gd name="T6" fmla="*/ 49 w 81"/>
                  <a:gd name="T7" fmla="*/ 0 h 114"/>
                  <a:gd name="T8" fmla="*/ 0 w 81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4">
                    <a:moveTo>
                      <a:pt x="17" y="114"/>
                    </a:moveTo>
                    <a:lnTo>
                      <a:pt x="81" y="114"/>
                    </a:lnTo>
                    <a:lnTo>
                      <a:pt x="81" y="65"/>
                    </a:lnTo>
                    <a:lnTo>
                      <a:pt x="49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9" name="Freeform 243"/>
              <p:cNvSpPr>
                <a:spLocks/>
              </p:cNvSpPr>
              <p:nvPr/>
            </p:nvSpPr>
            <p:spPr bwMode="auto">
              <a:xfrm>
                <a:off x="818" y="788"/>
                <a:ext cx="162" cy="131"/>
              </a:xfrm>
              <a:custGeom>
                <a:avLst/>
                <a:gdLst>
                  <a:gd name="T0" fmla="*/ 162 w 162"/>
                  <a:gd name="T1" fmla="*/ 114 h 131"/>
                  <a:gd name="T2" fmla="*/ 162 w 162"/>
                  <a:gd name="T3" fmla="*/ 0 h 131"/>
                  <a:gd name="T4" fmla="*/ 0 w 162"/>
                  <a:gd name="T5" fmla="*/ 0 h 131"/>
                  <a:gd name="T6" fmla="*/ 0 w 162"/>
                  <a:gd name="T7" fmla="*/ 131 h 131"/>
                  <a:gd name="T8" fmla="*/ 31 w 162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31">
                    <a:moveTo>
                      <a:pt x="162" y="114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31" y="131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6" name="Group 246"/>
            <p:cNvGrpSpPr>
              <a:grpSpLocks noChangeAspect="1"/>
            </p:cNvGrpSpPr>
            <p:nvPr/>
          </p:nvGrpSpPr>
          <p:grpSpPr bwMode="auto">
            <a:xfrm>
              <a:off x="1280541" y="740726"/>
              <a:ext cx="382588" cy="358775"/>
              <a:chOff x="817" y="462"/>
              <a:chExt cx="241" cy="226"/>
            </a:xfrm>
          </p:grpSpPr>
          <p:sp>
            <p:nvSpPr>
              <p:cNvPr id="760" name="Freeform 247"/>
              <p:cNvSpPr>
                <a:spLocks/>
              </p:cNvSpPr>
              <p:nvPr/>
            </p:nvSpPr>
            <p:spPr bwMode="auto">
              <a:xfrm>
                <a:off x="817" y="462"/>
                <a:ext cx="241" cy="121"/>
              </a:xfrm>
              <a:custGeom>
                <a:avLst/>
                <a:gdLst>
                  <a:gd name="T0" fmla="*/ 0 w 333"/>
                  <a:gd name="T1" fmla="*/ 167 h 167"/>
                  <a:gd name="T2" fmla="*/ 166 w 333"/>
                  <a:gd name="T3" fmla="*/ 0 h 167"/>
                  <a:gd name="T4" fmla="*/ 333 w 333"/>
                  <a:gd name="T5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3" h="167">
                    <a:moveTo>
                      <a:pt x="0" y="167"/>
                    </a:moveTo>
                    <a:cubicBezTo>
                      <a:pt x="0" y="75"/>
                      <a:pt x="74" y="0"/>
                      <a:pt x="166" y="0"/>
                    </a:cubicBezTo>
                    <a:cubicBezTo>
                      <a:pt x="258" y="0"/>
                      <a:pt x="333" y="75"/>
                      <a:pt x="333" y="16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1" name="Freeform 248"/>
              <p:cNvSpPr>
                <a:spLocks/>
              </p:cNvSpPr>
              <p:nvPr/>
            </p:nvSpPr>
            <p:spPr bwMode="auto">
              <a:xfrm>
                <a:off x="81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4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2" name="Freeform 249"/>
              <p:cNvSpPr>
                <a:spLocks/>
              </p:cNvSpPr>
              <p:nvPr/>
            </p:nvSpPr>
            <p:spPr bwMode="auto">
              <a:xfrm>
                <a:off x="89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3" name="Freeform 250"/>
              <p:cNvSpPr>
                <a:spLocks/>
              </p:cNvSpPr>
              <p:nvPr/>
            </p:nvSpPr>
            <p:spPr bwMode="auto">
              <a:xfrm>
                <a:off x="884" y="551"/>
                <a:ext cx="54" cy="137"/>
              </a:xfrm>
              <a:custGeom>
                <a:avLst/>
                <a:gdLst>
                  <a:gd name="T0" fmla="*/ 75 w 75"/>
                  <a:gd name="T1" fmla="*/ 0 h 190"/>
                  <a:gd name="T2" fmla="*/ 75 w 75"/>
                  <a:gd name="T3" fmla="*/ 153 h 190"/>
                  <a:gd name="T4" fmla="*/ 38 w 75"/>
                  <a:gd name="T5" fmla="*/ 190 h 190"/>
                  <a:gd name="T6" fmla="*/ 0 w 75"/>
                  <a:gd name="T7" fmla="*/ 153 h 190"/>
                  <a:gd name="T8" fmla="*/ 0 w 75"/>
                  <a:gd name="T9" fmla="*/ 13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90">
                    <a:moveTo>
                      <a:pt x="75" y="0"/>
                    </a:moveTo>
                    <a:cubicBezTo>
                      <a:pt x="75" y="153"/>
                      <a:pt x="75" y="153"/>
                      <a:pt x="75" y="153"/>
                    </a:cubicBezTo>
                    <a:cubicBezTo>
                      <a:pt x="75" y="174"/>
                      <a:pt x="58" y="190"/>
                      <a:pt x="38" y="190"/>
                    </a:cubicBezTo>
                    <a:cubicBezTo>
                      <a:pt x="17" y="190"/>
                      <a:pt x="0" y="174"/>
                      <a:pt x="0" y="153"/>
                    </a:cubicBezTo>
                    <a:cubicBezTo>
                      <a:pt x="0" y="131"/>
                      <a:pt x="0" y="131"/>
                      <a:pt x="0" y="13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4" name="Freeform 251"/>
              <p:cNvSpPr>
                <a:spLocks/>
              </p:cNvSpPr>
              <p:nvPr/>
            </p:nvSpPr>
            <p:spPr bwMode="auto">
              <a:xfrm>
                <a:off x="977" y="547"/>
                <a:ext cx="81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7" name="Group 254"/>
            <p:cNvGrpSpPr>
              <a:grpSpLocks noChangeAspect="1"/>
            </p:cNvGrpSpPr>
            <p:nvPr/>
          </p:nvGrpSpPr>
          <p:grpSpPr bwMode="auto">
            <a:xfrm>
              <a:off x="1278954" y="309563"/>
              <a:ext cx="385763" cy="241300"/>
              <a:chOff x="808" y="183"/>
              <a:chExt cx="243" cy="152"/>
            </a:xfrm>
          </p:grpSpPr>
          <p:sp>
            <p:nvSpPr>
              <p:cNvPr id="758" name="Freeform 255"/>
              <p:cNvSpPr>
                <a:spLocks/>
              </p:cNvSpPr>
              <p:nvPr/>
            </p:nvSpPr>
            <p:spPr bwMode="auto">
              <a:xfrm>
                <a:off x="808" y="209"/>
                <a:ext cx="188" cy="115"/>
              </a:xfrm>
              <a:custGeom>
                <a:avLst/>
                <a:gdLst>
                  <a:gd name="T0" fmla="*/ 0 w 188"/>
                  <a:gd name="T1" fmla="*/ 0 h 115"/>
                  <a:gd name="T2" fmla="*/ 188 w 188"/>
                  <a:gd name="T3" fmla="*/ 0 h 115"/>
                  <a:gd name="T4" fmla="*/ 188 w 188"/>
                  <a:gd name="T5" fmla="*/ 115 h 115"/>
                  <a:gd name="T6" fmla="*/ 17 w 188"/>
                  <a:gd name="T7" fmla="*/ 115 h 115"/>
                  <a:gd name="T8" fmla="*/ 17 w 188"/>
                  <a:gd name="T9" fmla="*/ 46 h 115"/>
                  <a:gd name="T10" fmla="*/ 0 w 188"/>
                  <a:gd name="T11" fmla="*/ 28 h 115"/>
                  <a:gd name="T12" fmla="*/ 0 w 188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15">
                    <a:moveTo>
                      <a:pt x="0" y="0"/>
                    </a:moveTo>
                    <a:lnTo>
                      <a:pt x="188" y="0"/>
                    </a:lnTo>
                    <a:lnTo>
                      <a:pt x="188" y="115"/>
                    </a:lnTo>
                    <a:lnTo>
                      <a:pt x="17" y="115"/>
                    </a:lnTo>
                    <a:lnTo>
                      <a:pt x="17" y="46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59" name="Freeform 256"/>
              <p:cNvSpPr>
                <a:spLocks/>
              </p:cNvSpPr>
              <p:nvPr/>
            </p:nvSpPr>
            <p:spPr bwMode="auto">
              <a:xfrm>
                <a:off x="996" y="183"/>
                <a:ext cx="55" cy="152"/>
              </a:xfrm>
              <a:custGeom>
                <a:avLst/>
                <a:gdLst>
                  <a:gd name="T0" fmla="*/ 0 w 55"/>
                  <a:gd name="T1" fmla="*/ 55 h 152"/>
                  <a:gd name="T2" fmla="*/ 55 w 55"/>
                  <a:gd name="T3" fmla="*/ 0 h 152"/>
                  <a:gd name="T4" fmla="*/ 55 w 55"/>
                  <a:gd name="T5" fmla="*/ 152 h 152"/>
                  <a:gd name="T6" fmla="*/ 2 w 55"/>
                  <a:gd name="T7" fmla="*/ 9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52">
                    <a:moveTo>
                      <a:pt x="0" y="55"/>
                    </a:moveTo>
                    <a:lnTo>
                      <a:pt x="55" y="0"/>
                    </a:lnTo>
                    <a:lnTo>
                      <a:pt x="55" y="152"/>
                    </a:lnTo>
                    <a:lnTo>
                      <a:pt x="2" y="9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96" name="Group 795"/>
          <p:cNvGrpSpPr/>
          <p:nvPr/>
        </p:nvGrpSpPr>
        <p:grpSpPr>
          <a:xfrm>
            <a:off x="-10475464" y="249515"/>
            <a:ext cx="381895" cy="4077264"/>
            <a:chOff x="730213" y="254022"/>
            <a:chExt cx="389553" cy="4159022"/>
          </a:xfrm>
        </p:grpSpPr>
        <p:grpSp>
          <p:nvGrpSpPr>
            <p:cNvPr id="797" name="Group 796"/>
            <p:cNvGrpSpPr>
              <a:grpSpLocks noChangeAspect="1"/>
            </p:cNvGrpSpPr>
            <p:nvPr/>
          </p:nvGrpSpPr>
          <p:grpSpPr bwMode="auto">
            <a:xfrm>
              <a:off x="765627" y="4017052"/>
              <a:ext cx="318725" cy="395992"/>
              <a:chOff x="3818" y="2080"/>
              <a:chExt cx="198" cy="246"/>
            </a:xfrm>
          </p:grpSpPr>
          <p:sp>
            <p:nvSpPr>
              <p:cNvPr id="837" name="Freeform 18"/>
              <p:cNvSpPr>
                <a:spLocks/>
              </p:cNvSpPr>
              <p:nvPr/>
            </p:nvSpPr>
            <p:spPr bwMode="auto">
              <a:xfrm>
                <a:off x="3852" y="2080"/>
                <a:ext cx="82" cy="66"/>
              </a:xfrm>
              <a:custGeom>
                <a:avLst/>
                <a:gdLst>
                  <a:gd name="T0" fmla="*/ 114 w 114"/>
                  <a:gd name="T1" fmla="*/ 91 h 91"/>
                  <a:gd name="T2" fmla="*/ 114 w 114"/>
                  <a:gd name="T3" fmla="*/ 57 h 91"/>
                  <a:gd name="T4" fmla="*/ 57 w 114"/>
                  <a:gd name="T5" fmla="*/ 0 h 91"/>
                  <a:gd name="T6" fmla="*/ 0 w 114"/>
                  <a:gd name="T7" fmla="*/ 57 h 91"/>
                  <a:gd name="T8" fmla="*/ 0 w 114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91">
                    <a:moveTo>
                      <a:pt x="114" y="91"/>
                    </a:moveTo>
                    <a:cubicBezTo>
                      <a:pt x="114" y="57"/>
                      <a:pt x="114" y="57"/>
                      <a:pt x="114" y="57"/>
                    </a:cubicBezTo>
                    <a:cubicBezTo>
                      <a:pt x="114" y="26"/>
                      <a:pt x="88" y="0"/>
                      <a:pt x="57" y="0"/>
                    </a:cubicBezTo>
                    <a:cubicBezTo>
                      <a:pt x="25" y="0"/>
                      <a:pt x="0" y="26"/>
                      <a:pt x="0" y="57"/>
                    </a:cubicBezTo>
                    <a:cubicBezTo>
                      <a:pt x="0" y="91"/>
                      <a:pt x="0" y="91"/>
                      <a:pt x="0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8" name="Freeform 19"/>
              <p:cNvSpPr>
                <a:spLocks/>
              </p:cNvSpPr>
              <p:nvPr/>
            </p:nvSpPr>
            <p:spPr bwMode="auto">
              <a:xfrm>
                <a:off x="3919" y="2080"/>
                <a:ext cx="63" cy="66"/>
              </a:xfrm>
              <a:custGeom>
                <a:avLst/>
                <a:gdLst>
                  <a:gd name="T0" fmla="*/ 0 w 86"/>
                  <a:gd name="T1" fmla="*/ 9 h 91"/>
                  <a:gd name="T2" fmla="*/ 29 w 86"/>
                  <a:gd name="T3" fmla="*/ 0 h 91"/>
                  <a:gd name="T4" fmla="*/ 86 w 86"/>
                  <a:gd name="T5" fmla="*/ 57 h 91"/>
                  <a:gd name="T6" fmla="*/ 86 w 86"/>
                  <a:gd name="T7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1">
                    <a:moveTo>
                      <a:pt x="0" y="9"/>
                    </a:moveTo>
                    <a:cubicBezTo>
                      <a:pt x="8" y="3"/>
                      <a:pt x="18" y="0"/>
                      <a:pt x="29" y="0"/>
                    </a:cubicBezTo>
                    <a:cubicBezTo>
                      <a:pt x="61" y="0"/>
                      <a:pt x="86" y="26"/>
                      <a:pt x="86" y="57"/>
                    </a:cubicBezTo>
                    <a:cubicBezTo>
                      <a:pt x="86" y="91"/>
                      <a:pt x="86" y="91"/>
                      <a:pt x="86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9" name="Freeform 20"/>
              <p:cNvSpPr>
                <a:spLocks/>
              </p:cNvSpPr>
              <p:nvPr/>
            </p:nvSpPr>
            <p:spPr bwMode="auto">
              <a:xfrm>
                <a:off x="3818" y="2146"/>
                <a:ext cx="198" cy="180"/>
              </a:xfrm>
              <a:custGeom>
                <a:avLst/>
                <a:gdLst>
                  <a:gd name="T0" fmla="*/ 239 w 275"/>
                  <a:gd name="T1" fmla="*/ 249 h 249"/>
                  <a:gd name="T2" fmla="*/ 37 w 275"/>
                  <a:gd name="T3" fmla="*/ 249 h 249"/>
                  <a:gd name="T4" fmla="*/ 0 w 275"/>
                  <a:gd name="T5" fmla="*/ 212 h 249"/>
                  <a:gd name="T6" fmla="*/ 0 w 275"/>
                  <a:gd name="T7" fmla="*/ 0 h 249"/>
                  <a:gd name="T8" fmla="*/ 275 w 275"/>
                  <a:gd name="T9" fmla="*/ 0 h 249"/>
                  <a:gd name="T10" fmla="*/ 275 w 275"/>
                  <a:gd name="T11" fmla="*/ 212 h 249"/>
                  <a:gd name="T12" fmla="*/ 239 w 275"/>
                  <a:gd name="T13" fmla="*/ 249 h 249"/>
                  <a:gd name="T14" fmla="*/ 202 w 275"/>
                  <a:gd name="T15" fmla="*/ 212 h 249"/>
                  <a:gd name="T16" fmla="*/ 203 w 275"/>
                  <a:gd name="T17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49">
                    <a:moveTo>
                      <a:pt x="239" y="249"/>
                    </a:moveTo>
                    <a:cubicBezTo>
                      <a:pt x="37" y="249"/>
                      <a:pt x="37" y="249"/>
                      <a:pt x="37" y="249"/>
                    </a:cubicBezTo>
                    <a:cubicBezTo>
                      <a:pt x="17" y="249"/>
                      <a:pt x="0" y="232"/>
                      <a:pt x="0" y="2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212"/>
                      <a:pt x="275" y="212"/>
                      <a:pt x="275" y="212"/>
                    </a:cubicBezTo>
                    <a:cubicBezTo>
                      <a:pt x="275" y="232"/>
                      <a:pt x="259" y="249"/>
                      <a:pt x="239" y="249"/>
                    </a:cubicBezTo>
                    <a:cubicBezTo>
                      <a:pt x="219" y="249"/>
                      <a:pt x="202" y="232"/>
                      <a:pt x="202" y="212"/>
                    </a:cubicBezTo>
                    <a:cubicBezTo>
                      <a:pt x="203" y="0"/>
                      <a:pt x="203" y="0"/>
                      <a:pt x="20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8" name="Group 23"/>
            <p:cNvGrpSpPr>
              <a:grpSpLocks noChangeAspect="1"/>
            </p:cNvGrpSpPr>
            <p:nvPr/>
          </p:nvGrpSpPr>
          <p:grpSpPr bwMode="auto">
            <a:xfrm>
              <a:off x="730213" y="3477440"/>
              <a:ext cx="389553" cy="334822"/>
              <a:chOff x="3796" y="2099"/>
              <a:chExt cx="242" cy="208"/>
            </a:xfrm>
          </p:grpSpPr>
          <p:sp>
            <p:nvSpPr>
              <p:cNvPr id="832" name="Freeform 24"/>
              <p:cNvSpPr>
                <a:spLocks/>
              </p:cNvSpPr>
              <p:nvPr/>
            </p:nvSpPr>
            <p:spPr bwMode="auto">
              <a:xfrm>
                <a:off x="3796" y="2099"/>
                <a:ext cx="242" cy="208"/>
              </a:xfrm>
              <a:custGeom>
                <a:avLst/>
                <a:gdLst>
                  <a:gd name="T0" fmla="*/ 0 w 242"/>
                  <a:gd name="T1" fmla="*/ 0 h 208"/>
                  <a:gd name="T2" fmla="*/ 242 w 242"/>
                  <a:gd name="T3" fmla="*/ 0 h 208"/>
                  <a:gd name="T4" fmla="*/ 242 w 242"/>
                  <a:gd name="T5" fmla="*/ 208 h 208"/>
                  <a:gd name="T6" fmla="*/ 0 w 242"/>
                  <a:gd name="T7" fmla="*/ 208 h 208"/>
                  <a:gd name="T8" fmla="*/ 0 w 242"/>
                  <a:gd name="T9" fmla="*/ 0 h 208"/>
                  <a:gd name="T10" fmla="*/ 0 w 242"/>
                  <a:gd name="T1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2" h="208">
                    <a:moveTo>
                      <a:pt x="0" y="0"/>
                    </a:moveTo>
                    <a:lnTo>
                      <a:pt x="242" y="0"/>
                    </a:lnTo>
                    <a:lnTo>
                      <a:pt x="242" y="208"/>
                    </a:lnTo>
                    <a:lnTo>
                      <a:pt x="0" y="2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3" name="Line 25"/>
              <p:cNvSpPr>
                <a:spLocks noChangeShapeType="1"/>
              </p:cNvSpPr>
              <p:nvPr/>
            </p:nvSpPr>
            <p:spPr bwMode="auto">
              <a:xfrm>
                <a:off x="3796" y="2146"/>
                <a:ext cx="24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4" name="Oval 26"/>
              <p:cNvSpPr>
                <a:spLocks noChangeArrowheads="1"/>
              </p:cNvSpPr>
              <p:nvPr/>
            </p:nvSpPr>
            <p:spPr bwMode="auto">
              <a:xfrm>
                <a:off x="4005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5" name="Oval 27"/>
              <p:cNvSpPr>
                <a:spLocks noChangeArrowheads="1"/>
              </p:cNvSpPr>
              <p:nvPr/>
            </p:nvSpPr>
            <p:spPr bwMode="auto">
              <a:xfrm>
                <a:off x="3966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6" name="Oval 28"/>
              <p:cNvSpPr>
                <a:spLocks noChangeArrowheads="1"/>
              </p:cNvSpPr>
              <p:nvPr/>
            </p:nvSpPr>
            <p:spPr bwMode="auto">
              <a:xfrm>
                <a:off x="3927" y="2119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9" name="Group 142"/>
            <p:cNvGrpSpPr>
              <a:grpSpLocks noChangeAspect="1"/>
            </p:cNvGrpSpPr>
            <p:nvPr/>
          </p:nvGrpSpPr>
          <p:grpSpPr bwMode="auto">
            <a:xfrm>
              <a:off x="739840" y="1871702"/>
              <a:ext cx="370298" cy="370298"/>
              <a:chOff x="3793" y="2080"/>
              <a:chExt cx="247" cy="247"/>
            </a:xfrm>
          </p:grpSpPr>
          <p:sp>
            <p:nvSpPr>
              <p:cNvPr id="828" name="Oval 143"/>
              <p:cNvSpPr>
                <a:spLocks noChangeArrowheads="1"/>
              </p:cNvSpPr>
              <p:nvPr/>
            </p:nvSpPr>
            <p:spPr bwMode="auto">
              <a:xfrm>
                <a:off x="3793" y="2080"/>
                <a:ext cx="247" cy="2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9" name="Freeform 144"/>
              <p:cNvSpPr>
                <a:spLocks/>
              </p:cNvSpPr>
              <p:nvPr/>
            </p:nvSpPr>
            <p:spPr bwMode="auto">
              <a:xfrm>
                <a:off x="3826" y="2179"/>
                <a:ext cx="181" cy="101"/>
              </a:xfrm>
              <a:custGeom>
                <a:avLst/>
                <a:gdLst>
                  <a:gd name="T0" fmla="*/ 219 w 250"/>
                  <a:gd name="T1" fmla="*/ 13 h 140"/>
                  <a:gd name="T2" fmla="*/ 173 w 250"/>
                  <a:gd name="T3" fmla="*/ 19 h 140"/>
                  <a:gd name="T4" fmla="*/ 130 w 250"/>
                  <a:gd name="T5" fmla="*/ 32 h 140"/>
                  <a:gd name="T6" fmla="*/ 125 w 250"/>
                  <a:gd name="T7" fmla="*/ 33 h 140"/>
                  <a:gd name="T8" fmla="*/ 120 w 250"/>
                  <a:gd name="T9" fmla="*/ 32 h 140"/>
                  <a:gd name="T10" fmla="*/ 77 w 250"/>
                  <a:gd name="T11" fmla="*/ 19 h 140"/>
                  <a:gd name="T12" fmla="*/ 31 w 250"/>
                  <a:gd name="T13" fmla="*/ 13 h 140"/>
                  <a:gd name="T14" fmla="*/ 124 w 250"/>
                  <a:gd name="T15" fmla="*/ 140 h 140"/>
                  <a:gd name="T16" fmla="*/ 126 w 250"/>
                  <a:gd name="T17" fmla="*/ 140 h 140"/>
                  <a:gd name="T18" fmla="*/ 219 w 250"/>
                  <a:gd name="T19" fmla="*/ 1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40">
                    <a:moveTo>
                      <a:pt x="219" y="13"/>
                    </a:moveTo>
                    <a:cubicBezTo>
                      <a:pt x="213" y="8"/>
                      <a:pt x="212" y="0"/>
                      <a:pt x="173" y="19"/>
                    </a:cubicBezTo>
                    <a:cubicBezTo>
                      <a:pt x="152" y="28"/>
                      <a:pt x="139" y="31"/>
                      <a:pt x="130" y="32"/>
                    </a:cubicBezTo>
                    <a:cubicBezTo>
                      <a:pt x="130" y="32"/>
                      <a:pt x="129" y="32"/>
                      <a:pt x="125" y="33"/>
                    </a:cubicBezTo>
                    <a:cubicBezTo>
                      <a:pt x="121" y="32"/>
                      <a:pt x="120" y="32"/>
                      <a:pt x="120" y="32"/>
                    </a:cubicBezTo>
                    <a:cubicBezTo>
                      <a:pt x="111" y="31"/>
                      <a:pt x="98" y="28"/>
                      <a:pt x="77" y="19"/>
                    </a:cubicBezTo>
                    <a:cubicBezTo>
                      <a:pt x="38" y="0"/>
                      <a:pt x="37" y="8"/>
                      <a:pt x="31" y="13"/>
                    </a:cubicBezTo>
                    <a:cubicBezTo>
                      <a:pt x="25" y="17"/>
                      <a:pt x="0" y="131"/>
                      <a:pt x="124" y="140"/>
                    </a:cubicBezTo>
                    <a:cubicBezTo>
                      <a:pt x="126" y="140"/>
                      <a:pt x="126" y="140"/>
                      <a:pt x="126" y="140"/>
                    </a:cubicBezTo>
                    <a:cubicBezTo>
                      <a:pt x="250" y="131"/>
                      <a:pt x="226" y="17"/>
                      <a:pt x="219" y="1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0" name="Freeform 145"/>
              <p:cNvSpPr>
                <a:spLocks/>
              </p:cNvSpPr>
              <p:nvPr/>
            </p:nvSpPr>
            <p:spPr bwMode="auto">
              <a:xfrm>
                <a:off x="3857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1" name="Freeform 146"/>
              <p:cNvSpPr>
                <a:spLocks/>
              </p:cNvSpPr>
              <p:nvPr/>
            </p:nvSpPr>
            <p:spPr bwMode="auto">
              <a:xfrm>
                <a:off x="3955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0" name="Group 59"/>
            <p:cNvGrpSpPr>
              <a:grpSpLocks noChangeAspect="1"/>
            </p:cNvGrpSpPr>
            <p:nvPr/>
          </p:nvGrpSpPr>
          <p:grpSpPr bwMode="auto">
            <a:xfrm>
              <a:off x="745767" y="2977372"/>
              <a:ext cx="358444" cy="295275"/>
              <a:chOff x="448" y="1909"/>
              <a:chExt cx="244" cy="201"/>
            </a:xfrm>
          </p:grpSpPr>
          <p:sp>
            <p:nvSpPr>
              <p:cNvPr id="824" name="Freeform 60"/>
              <p:cNvSpPr>
                <a:spLocks/>
              </p:cNvSpPr>
              <p:nvPr/>
            </p:nvSpPr>
            <p:spPr bwMode="auto">
              <a:xfrm>
                <a:off x="448" y="2043"/>
                <a:ext cx="244" cy="67"/>
              </a:xfrm>
              <a:custGeom>
                <a:avLst/>
                <a:gdLst>
                  <a:gd name="T0" fmla="*/ 0 w 337"/>
                  <a:gd name="T1" fmla="*/ 15 h 92"/>
                  <a:gd name="T2" fmla="*/ 15 w 337"/>
                  <a:gd name="T3" fmla="*/ 0 h 92"/>
                  <a:gd name="T4" fmla="*/ 337 w 337"/>
                  <a:gd name="T5" fmla="*/ 0 h 92"/>
                  <a:gd name="T6" fmla="*/ 337 w 337"/>
                  <a:gd name="T7" fmla="*/ 92 h 92"/>
                  <a:gd name="T8" fmla="*/ 0 w 337"/>
                  <a:gd name="T9" fmla="*/ 92 h 92"/>
                  <a:gd name="T10" fmla="*/ 0 w 337"/>
                  <a:gd name="T11" fmla="*/ 1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7" h="92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337" y="92"/>
                      <a:pt x="337" y="92"/>
                      <a:pt x="337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5" name="Line 61"/>
              <p:cNvSpPr>
                <a:spLocks noChangeShapeType="1"/>
              </p:cNvSpPr>
              <p:nvPr/>
            </p:nvSpPr>
            <p:spPr bwMode="auto">
              <a:xfrm>
                <a:off x="473" y="2010"/>
                <a:ext cx="1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6" name="Freeform 62"/>
              <p:cNvSpPr>
                <a:spLocks/>
              </p:cNvSpPr>
              <p:nvPr/>
            </p:nvSpPr>
            <p:spPr bwMode="auto">
              <a:xfrm>
                <a:off x="489" y="1909"/>
                <a:ext cx="203" cy="134"/>
              </a:xfrm>
              <a:custGeom>
                <a:avLst/>
                <a:gdLst>
                  <a:gd name="T0" fmla="*/ 0 w 281"/>
                  <a:gd name="T1" fmla="*/ 0 h 184"/>
                  <a:gd name="T2" fmla="*/ 272 w 281"/>
                  <a:gd name="T3" fmla="*/ 133 h 184"/>
                  <a:gd name="T4" fmla="*/ 280 w 281"/>
                  <a:gd name="T5" fmla="*/ 147 h 184"/>
                  <a:gd name="T6" fmla="*/ 281 w 281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1" h="184">
                    <a:moveTo>
                      <a:pt x="0" y="0"/>
                    </a:move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7" y="135"/>
                      <a:pt x="280" y="142"/>
                      <a:pt x="280" y="147"/>
                    </a:cubicBezTo>
                    <a:cubicBezTo>
                      <a:pt x="281" y="184"/>
                      <a:pt x="281" y="184"/>
                      <a:pt x="281" y="18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7" name="Oval 63"/>
              <p:cNvSpPr>
                <a:spLocks noChangeArrowheads="1"/>
              </p:cNvSpPr>
              <p:nvPr/>
            </p:nvSpPr>
            <p:spPr bwMode="auto">
              <a:xfrm>
                <a:off x="477" y="207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1" name="Group 99"/>
            <p:cNvGrpSpPr>
              <a:grpSpLocks noChangeAspect="1"/>
            </p:cNvGrpSpPr>
            <p:nvPr/>
          </p:nvGrpSpPr>
          <p:grpSpPr bwMode="auto">
            <a:xfrm>
              <a:off x="766238" y="2446793"/>
              <a:ext cx="317502" cy="325786"/>
              <a:chOff x="461" y="1600"/>
              <a:chExt cx="230" cy="236"/>
            </a:xfrm>
          </p:grpSpPr>
          <p:sp>
            <p:nvSpPr>
              <p:cNvPr id="822" name="Freeform 100"/>
              <p:cNvSpPr>
                <a:spLocks/>
              </p:cNvSpPr>
              <p:nvPr/>
            </p:nvSpPr>
            <p:spPr bwMode="auto">
              <a:xfrm>
                <a:off x="461" y="1600"/>
                <a:ext cx="118" cy="236"/>
              </a:xfrm>
              <a:custGeom>
                <a:avLst/>
                <a:gdLst>
                  <a:gd name="T0" fmla="*/ 163 w 163"/>
                  <a:gd name="T1" fmla="*/ 0 h 327"/>
                  <a:gd name="T2" fmla="*/ 87 w 163"/>
                  <a:gd name="T3" fmla="*/ 29 h 327"/>
                  <a:gd name="T4" fmla="*/ 2 w 163"/>
                  <a:gd name="T5" fmla="*/ 0 h 327"/>
                  <a:gd name="T6" fmla="*/ 16 w 163"/>
                  <a:gd name="T7" fmla="*/ 187 h 327"/>
                  <a:gd name="T8" fmla="*/ 163 w 163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163" y="0"/>
                    </a:moveTo>
                    <a:cubicBezTo>
                      <a:pt x="163" y="0"/>
                      <a:pt x="137" y="29"/>
                      <a:pt x="87" y="29"/>
                    </a:cubicBezTo>
                    <a:cubicBezTo>
                      <a:pt x="38" y="29"/>
                      <a:pt x="2" y="0"/>
                      <a:pt x="2" y="0"/>
                    </a:cubicBezTo>
                    <a:cubicBezTo>
                      <a:pt x="2" y="0"/>
                      <a:pt x="0" y="146"/>
                      <a:pt x="16" y="187"/>
                    </a:cubicBezTo>
                    <a:cubicBezTo>
                      <a:pt x="35" y="234"/>
                      <a:pt x="70" y="289"/>
                      <a:pt x="163" y="3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3" name="Freeform 101"/>
              <p:cNvSpPr>
                <a:spLocks/>
              </p:cNvSpPr>
              <p:nvPr/>
            </p:nvSpPr>
            <p:spPr bwMode="auto">
              <a:xfrm>
                <a:off x="573" y="1600"/>
                <a:ext cx="118" cy="236"/>
              </a:xfrm>
              <a:custGeom>
                <a:avLst/>
                <a:gdLst>
                  <a:gd name="T0" fmla="*/ 4 w 163"/>
                  <a:gd name="T1" fmla="*/ 327 h 327"/>
                  <a:gd name="T2" fmla="*/ 147 w 163"/>
                  <a:gd name="T3" fmla="*/ 187 h 327"/>
                  <a:gd name="T4" fmla="*/ 161 w 163"/>
                  <a:gd name="T5" fmla="*/ 0 h 327"/>
                  <a:gd name="T6" fmla="*/ 76 w 163"/>
                  <a:gd name="T7" fmla="*/ 29 h 327"/>
                  <a:gd name="T8" fmla="*/ 0 w 163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4" y="327"/>
                    </a:moveTo>
                    <a:cubicBezTo>
                      <a:pt x="96" y="289"/>
                      <a:pt x="128" y="234"/>
                      <a:pt x="147" y="187"/>
                    </a:cubicBezTo>
                    <a:cubicBezTo>
                      <a:pt x="163" y="146"/>
                      <a:pt x="161" y="0"/>
                      <a:pt x="161" y="0"/>
                    </a:cubicBezTo>
                    <a:cubicBezTo>
                      <a:pt x="161" y="0"/>
                      <a:pt x="126" y="29"/>
                      <a:pt x="76" y="29"/>
                    </a:cubicBezTo>
                    <a:cubicBezTo>
                      <a:pt x="26" y="29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2" name="Group 212"/>
            <p:cNvGrpSpPr>
              <a:grpSpLocks noChangeAspect="1"/>
            </p:cNvGrpSpPr>
            <p:nvPr/>
          </p:nvGrpSpPr>
          <p:grpSpPr bwMode="auto">
            <a:xfrm>
              <a:off x="733695" y="1287496"/>
              <a:ext cx="382588" cy="379413"/>
              <a:chOff x="476" y="892"/>
              <a:chExt cx="241" cy="239"/>
            </a:xfrm>
          </p:grpSpPr>
          <p:sp>
            <p:nvSpPr>
              <p:cNvPr id="815" name="Freeform 213"/>
              <p:cNvSpPr>
                <a:spLocks/>
              </p:cNvSpPr>
              <p:nvPr/>
            </p:nvSpPr>
            <p:spPr bwMode="auto">
              <a:xfrm>
                <a:off x="525" y="892"/>
                <a:ext cx="142" cy="173"/>
              </a:xfrm>
              <a:custGeom>
                <a:avLst/>
                <a:gdLst>
                  <a:gd name="T0" fmla="*/ 0 w 197"/>
                  <a:gd name="T1" fmla="*/ 18 h 239"/>
                  <a:gd name="T2" fmla="*/ 18 w 197"/>
                  <a:gd name="T3" fmla="*/ 0 h 239"/>
                  <a:gd name="T4" fmla="*/ 179 w 197"/>
                  <a:gd name="T5" fmla="*/ 0 h 239"/>
                  <a:gd name="T6" fmla="*/ 197 w 197"/>
                  <a:gd name="T7" fmla="*/ 18 h 239"/>
                  <a:gd name="T8" fmla="*/ 197 w 197"/>
                  <a:gd name="T9" fmla="*/ 222 h 239"/>
                  <a:gd name="T10" fmla="*/ 179 w 197"/>
                  <a:gd name="T11" fmla="*/ 239 h 239"/>
                  <a:gd name="T12" fmla="*/ 18 w 197"/>
                  <a:gd name="T13" fmla="*/ 239 h 239"/>
                  <a:gd name="T14" fmla="*/ 0 w 197"/>
                  <a:gd name="T15" fmla="*/ 222 h 239"/>
                  <a:gd name="T16" fmla="*/ 0 w 197"/>
                  <a:gd name="T17" fmla="*/ 1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" h="239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9" y="0"/>
                      <a:pt x="197" y="8"/>
                      <a:pt x="197" y="18"/>
                    </a:cubicBezTo>
                    <a:cubicBezTo>
                      <a:pt x="197" y="222"/>
                      <a:pt x="197" y="222"/>
                      <a:pt x="197" y="222"/>
                    </a:cubicBezTo>
                    <a:cubicBezTo>
                      <a:pt x="197" y="232"/>
                      <a:pt x="189" y="239"/>
                      <a:pt x="179" y="239"/>
                    </a:cubicBezTo>
                    <a:cubicBezTo>
                      <a:pt x="18" y="239"/>
                      <a:pt x="18" y="239"/>
                      <a:pt x="18" y="239"/>
                    </a:cubicBezTo>
                    <a:cubicBezTo>
                      <a:pt x="8" y="239"/>
                      <a:pt x="0" y="232"/>
                      <a:pt x="0" y="222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6" name="Line 214"/>
              <p:cNvSpPr>
                <a:spLocks noChangeShapeType="1"/>
              </p:cNvSpPr>
              <p:nvPr/>
            </p:nvSpPr>
            <p:spPr bwMode="auto">
              <a:xfrm>
                <a:off x="564" y="92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7" name="Freeform 215"/>
              <p:cNvSpPr>
                <a:spLocks/>
              </p:cNvSpPr>
              <p:nvPr/>
            </p:nvSpPr>
            <p:spPr bwMode="auto">
              <a:xfrm>
                <a:off x="476" y="1065"/>
                <a:ext cx="241" cy="66"/>
              </a:xfrm>
              <a:custGeom>
                <a:avLst/>
                <a:gdLst>
                  <a:gd name="T0" fmla="*/ 172 w 241"/>
                  <a:gd name="T1" fmla="*/ 0 h 66"/>
                  <a:gd name="T2" fmla="*/ 241 w 241"/>
                  <a:gd name="T3" fmla="*/ 66 h 66"/>
                  <a:gd name="T4" fmla="*/ 0 w 241"/>
                  <a:gd name="T5" fmla="*/ 66 h 66"/>
                  <a:gd name="T6" fmla="*/ 70 w 241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66">
                    <a:moveTo>
                      <a:pt x="172" y="0"/>
                    </a:moveTo>
                    <a:lnTo>
                      <a:pt x="241" y="66"/>
                    </a:lnTo>
                    <a:lnTo>
                      <a:pt x="0" y="66"/>
                    </a:lnTo>
                    <a:lnTo>
                      <a:pt x="7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8" name="Oval 216"/>
              <p:cNvSpPr>
                <a:spLocks noChangeArrowheads="1"/>
              </p:cNvSpPr>
              <p:nvPr/>
            </p:nvSpPr>
            <p:spPr bwMode="auto">
              <a:xfrm>
                <a:off x="552" y="1032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9" name="Oval 217"/>
              <p:cNvSpPr>
                <a:spLocks noChangeArrowheads="1"/>
              </p:cNvSpPr>
              <p:nvPr/>
            </p:nvSpPr>
            <p:spPr bwMode="auto">
              <a:xfrm>
                <a:off x="633" y="103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0" name="Rectangle 218"/>
              <p:cNvSpPr>
                <a:spLocks noChangeArrowheads="1"/>
              </p:cNvSpPr>
              <p:nvPr/>
            </p:nvSpPr>
            <p:spPr bwMode="auto">
              <a:xfrm>
                <a:off x="556" y="954"/>
                <a:ext cx="81" cy="5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1" name="Line 219"/>
              <p:cNvSpPr>
                <a:spLocks noChangeShapeType="1"/>
              </p:cNvSpPr>
              <p:nvPr/>
            </p:nvSpPr>
            <p:spPr bwMode="auto">
              <a:xfrm>
                <a:off x="512" y="1097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3" name="Group 259"/>
            <p:cNvGrpSpPr>
              <a:grpSpLocks noChangeAspect="1"/>
            </p:cNvGrpSpPr>
            <p:nvPr/>
          </p:nvGrpSpPr>
          <p:grpSpPr bwMode="auto">
            <a:xfrm>
              <a:off x="743221" y="782665"/>
              <a:ext cx="363537" cy="300038"/>
              <a:chOff x="499" y="579"/>
              <a:chExt cx="229" cy="189"/>
            </a:xfrm>
          </p:grpSpPr>
          <p:sp>
            <p:nvSpPr>
              <p:cNvPr id="812" name="Freeform 260"/>
              <p:cNvSpPr>
                <a:spLocks/>
              </p:cNvSpPr>
              <p:nvPr/>
            </p:nvSpPr>
            <p:spPr bwMode="auto">
              <a:xfrm>
                <a:off x="499" y="579"/>
                <a:ext cx="229" cy="189"/>
              </a:xfrm>
              <a:custGeom>
                <a:avLst/>
                <a:gdLst>
                  <a:gd name="T0" fmla="*/ 117 w 229"/>
                  <a:gd name="T1" fmla="*/ 0 h 189"/>
                  <a:gd name="T2" fmla="*/ 0 w 229"/>
                  <a:gd name="T3" fmla="*/ 189 h 189"/>
                  <a:gd name="T4" fmla="*/ 229 w 229"/>
                  <a:gd name="T5" fmla="*/ 189 h 189"/>
                  <a:gd name="T6" fmla="*/ 117 w 229"/>
                  <a:gd name="T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9" h="189">
                    <a:moveTo>
                      <a:pt x="117" y="0"/>
                    </a:moveTo>
                    <a:lnTo>
                      <a:pt x="0" y="189"/>
                    </a:lnTo>
                    <a:lnTo>
                      <a:pt x="229" y="189"/>
                    </a:lnTo>
                    <a:lnTo>
                      <a:pt x="11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3" name="Line 261"/>
              <p:cNvSpPr>
                <a:spLocks noChangeShapeType="1"/>
              </p:cNvSpPr>
              <p:nvPr/>
            </p:nvSpPr>
            <p:spPr bwMode="auto">
              <a:xfrm>
                <a:off x="617" y="632"/>
                <a:ext cx="0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4" name="Line 262"/>
              <p:cNvSpPr>
                <a:spLocks noChangeShapeType="1"/>
              </p:cNvSpPr>
              <p:nvPr/>
            </p:nvSpPr>
            <p:spPr bwMode="auto">
              <a:xfrm>
                <a:off x="617" y="735"/>
                <a:ext cx="0" cy="1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4" name="Group 265"/>
            <p:cNvGrpSpPr>
              <a:grpSpLocks noChangeAspect="1"/>
            </p:cNvGrpSpPr>
            <p:nvPr/>
          </p:nvGrpSpPr>
          <p:grpSpPr bwMode="auto">
            <a:xfrm>
              <a:off x="734489" y="254022"/>
              <a:ext cx="381000" cy="323850"/>
              <a:chOff x="465" y="208"/>
              <a:chExt cx="240" cy="204"/>
            </a:xfrm>
          </p:grpSpPr>
          <p:sp>
            <p:nvSpPr>
              <p:cNvPr id="805" name="Rectangle 266"/>
              <p:cNvSpPr>
                <a:spLocks noChangeArrowheads="1"/>
              </p:cNvSpPr>
              <p:nvPr/>
            </p:nvSpPr>
            <p:spPr bwMode="auto">
              <a:xfrm>
                <a:off x="465" y="208"/>
                <a:ext cx="240" cy="20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6" name="Line 267"/>
              <p:cNvSpPr>
                <a:spLocks noChangeShapeType="1"/>
              </p:cNvSpPr>
              <p:nvPr/>
            </p:nvSpPr>
            <p:spPr bwMode="auto">
              <a:xfrm>
                <a:off x="465" y="265"/>
                <a:ext cx="24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7" name="Oval 268"/>
              <p:cNvSpPr>
                <a:spLocks noChangeArrowheads="1"/>
              </p:cNvSpPr>
              <p:nvPr/>
            </p:nvSpPr>
            <p:spPr bwMode="auto">
              <a:xfrm>
                <a:off x="610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8" name="Oval 269"/>
              <p:cNvSpPr>
                <a:spLocks noChangeArrowheads="1"/>
              </p:cNvSpPr>
              <p:nvPr/>
            </p:nvSpPr>
            <p:spPr bwMode="auto">
              <a:xfrm>
                <a:off x="637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9" name="Oval 270"/>
              <p:cNvSpPr>
                <a:spLocks noChangeArrowheads="1"/>
              </p:cNvSpPr>
              <p:nvPr/>
            </p:nvSpPr>
            <p:spPr bwMode="auto">
              <a:xfrm>
                <a:off x="665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0" name="Freeform 271"/>
              <p:cNvSpPr>
                <a:spLocks/>
              </p:cNvSpPr>
              <p:nvPr/>
            </p:nvSpPr>
            <p:spPr bwMode="auto">
              <a:xfrm>
                <a:off x="548" y="305"/>
                <a:ext cx="73" cy="72"/>
              </a:xfrm>
              <a:custGeom>
                <a:avLst/>
                <a:gdLst>
                  <a:gd name="T0" fmla="*/ 0 w 73"/>
                  <a:gd name="T1" fmla="*/ 72 h 72"/>
                  <a:gd name="T2" fmla="*/ 0 w 73"/>
                  <a:gd name="T3" fmla="*/ 37 h 72"/>
                  <a:gd name="T4" fmla="*/ 36 w 73"/>
                  <a:gd name="T5" fmla="*/ 0 h 72"/>
                  <a:gd name="T6" fmla="*/ 73 w 73"/>
                  <a:gd name="T7" fmla="*/ 37 h 72"/>
                  <a:gd name="T8" fmla="*/ 73 w 73"/>
                  <a:gd name="T9" fmla="*/ 72 h 72"/>
                  <a:gd name="T10" fmla="*/ 0 w 73"/>
                  <a:gd name="T1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2">
                    <a:moveTo>
                      <a:pt x="0" y="72"/>
                    </a:moveTo>
                    <a:lnTo>
                      <a:pt x="0" y="37"/>
                    </a:lnTo>
                    <a:lnTo>
                      <a:pt x="36" y="0"/>
                    </a:lnTo>
                    <a:lnTo>
                      <a:pt x="73" y="37"/>
                    </a:lnTo>
                    <a:lnTo>
                      <a:pt x="73" y="72"/>
                    </a:lnTo>
                    <a:lnTo>
                      <a:pt x="0" y="7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1" name="Freeform 272"/>
              <p:cNvSpPr>
                <a:spLocks/>
              </p:cNvSpPr>
              <p:nvPr/>
            </p:nvSpPr>
            <p:spPr bwMode="auto">
              <a:xfrm>
                <a:off x="579" y="354"/>
                <a:ext cx="11" cy="23"/>
              </a:xfrm>
              <a:custGeom>
                <a:avLst/>
                <a:gdLst>
                  <a:gd name="T0" fmla="*/ 0 w 11"/>
                  <a:gd name="T1" fmla="*/ 23 h 23"/>
                  <a:gd name="T2" fmla="*/ 0 w 11"/>
                  <a:gd name="T3" fmla="*/ 0 h 23"/>
                  <a:gd name="T4" fmla="*/ 11 w 11"/>
                  <a:gd name="T5" fmla="*/ 0 h 23"/>
                  <a:gd name="T6" fmla="*/ 11 w 11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3">
                    <a:moveTo>
                      <a:pt x="0" y="2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40" name="Group 839"/>
          <p:cNvGrpSpPr/>
          <p:nvPr/>
        </p:nvGrpSpPr>
        <p:grpSpPr>
          <a:xfrm>
            <a:off x="-10983040" y="251051"/>
            <a:ext cx="384405" cy="4075729"/>
            <a:chOff x="187196" y="247414"/>
            <a:chExt cx="392113" cy="4157456"/>
          </a:xfrm>
        </p:grpSpPr>
        <p:grpSp>
          <p:nvGrpSpPr>
            <p:cNvPr id="841" name="Group 255"/>
            <p:cNvGrpSpPr>
              <a:grpSpLocks noChangeAspect="1"/>
            </p:cNvGrpSpPr>
            <p:nvPr/>
          </p:nvGrpSpPr>
          <p:grpSpPr bwMode="auto">
            <a:xfrm>
              <a:off x="220671" y="837957"/>
              <a:ext cx="325163" cy="323818"/>
              <a:chOff x="7482" y="1491"/>
              <a:chExt cx="242" cy="241"/>
            </a:xfrm>
          </p:grpSpPr>
          <p:sp>
            <p:nvSpPr>
              <p:cNvPr id="877" name="Freeform 256"/>
              <p:cNvSpPr>
                <a:spLocks/>
              </p:cNvSpPr>
              <p:nvPr/>
            </p:nvSpPr>
            <p:spPr bwMode="auto">
              <a:xfrm>
                <a:off x="7482" y="1507"/>
                <a:ext cx="225" cy="225"/>
              </a:xfrm>
              <a:custGeom>
                <a:avLst/>
                <a:gdLst>
                  <a:gd name="T0" fmla="*/ 310 w 310"/>
                  <a:gd name="T1" fmla="*/ 155 h 310"/>
                  <a:gd name="T2" fmla="*/ 155 w 310"/>
                  <a:gd name="T3" fmla="*/ 310 h 310"/>
                  <a:gd name="T4" fmla="*/ 0 w 310"/>
                  <a:gd name="T5" fmla="*/ 155 h 310"/>
                  <a:gd name="T6" fmla="*/ 155 w 310"/>
                  <a:gd name="T7" fmla="*/ 0 h 310"/>
                  <a:gd name="T8" fmla="*/ 155 w 310"/>
                  <a:gd name="T9" fmla="*/ 155 h 310"/>
                  <a:gd name="T10" fmla="*/ 310 w 310"/>
                  <a:gd name="T11" fmla="*/ 15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0" h="310">
                    <a:moveTo>
                      <a:pt x="310" y="155"/>
                    </a:moveTo>
                    <a:cubicBezTo>
                      <a:pt x="310" y="241"/>
                      <a:pt x="241" y="310"/>
                      <a:pt x="155" y="310"/>
                    </a:cubicBezTo>
                    <a:cubicBezTo>
                      <a:pt x="69" y="310"/>
                      <a:pt x="0" y="241"/>
                      <a:pt x="0" y="155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55" y="155"/>
                      <a:pt x="155" y="155"/>
                      <a:pt x="155" y="155"/>
                    </a:cubicBezTo>
                    <a:lnTo>
                      <a:pt x="310" y="15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8" name="Freeform 257"/>
              <p:cNvSpPr>
                <a:spLocks/>
              </p:cNvSpPr>
              <p:nvPr/>
            </p:nvSpPr>
            <p:spPr bwMode="auto">
              <a:xfrm>
                <a:off x="7623" y="1491"/>
                <a:ext cx="101" cy="100"/>
              </a:xfrm>
              <a:custGeom>
                <a:avLst/>
                <a:gdLst>
                  <a:gd name="T0" fmla="*/ 139 w 139"/>
                  <a:gd name="T1" fmla="*/ 139 h 139"/>
                  <a:gd name="T2" fmla="*/ 0 w 139"/>
                  <a:gd name="T3" fmla="*/ 0 h 139"/>
                  <a:gd name="T4" fmla="*/ 0 w 139"/>
                  <a:gd name="T5" fmla="*/ 139 h 139"/>
                  <a:gd name="T6" fmla="*/ 139 w 139"/>
                  <a:gd name="T7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9" h="139">
                    <a:moveTo>
                      <a:pt x="139" y="139"/>
                    </a:moveTo>
                    <a:cubicBezTo>
                      <a:pt x="139" y="62"/>
                      <a:pt x="77" y="0"/>
                      <a:pt x="0" y="0"/>
                    </a:cubicBezTo>
                    <a:cubicBezTo>
                      <a:pt x="0" y="139"/>
                      <a:pt x="0" y="139"/>
                      <a:pt x="0" y="139"/>
                    </a:cubicBezTo>
                    <a:lnTo>
                      <a:pt x="139" y="13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2" name="Group 103"/>
            <p:cNvGrpSpPr>
              <a:grpSpLocks noChangeAspect="1"/>
            </p:cNvGrpSpPr>
            <p:nvPr/>
          </p:nvGrpSpPr>
          <p:grpSpPr bwMode="auto">
            <a:xfrm>
              <a:off x="210682" y="4066860"/>
              <a:ext cx="345141" cy="338010"/>
              <a:chOff x="3796" y="2085"/>
              <a:chExt cx="242" cy="237"/>
            </a:xfrm>
          </p:grpSpPr>
          <p:sp>
            <p:nvSpPr>
              <p:cNvPr id="873" name="Oval 104"/>
              <p:cNvSpPr>
                <a:spLocks noChangeArrowheads="1"/>
              </p:cNvSpPr>
              <p:nvPr/>
            </p:nvSpPr>
            <p:spPr bwMode="auto">
              <a:xfrm>
                <a:off x="3796" y="2085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4" name="Oval 105"/>
              <p:cNvSpPr>
                <a:spLocks noChangeArrowheads="1"/>
              </p:cNvSpPr>
              <p:nvPr/>
            </p:nvSpPr>
            <p:spPr bwMode="auto">
              <a:xfrm>
                <a:off x="3796" y="2243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5" name="Line 106"/>
              <p:cNvSpPr>
                <a:spLocks noChangeShapeType="1"/>
              </p:cNvSpPr>
              <p:nvPr/>
            </p:nvSpPr>
            <p:spPr bwMode="auto">
              <a:xfrm>
                <a:off x="3796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6" name="Line 107"/>
              <p:cNvSpPr>
                <a:spLocks noChangeShapeType="1"/>
              </p:cNvSpPr>
              <p:nvPr/>
            </p:nvSpPr>
            <p:spPr bwMode="auto">
              <a:xfrm>
                <a:off x="4038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843" name="Freeform 25"/>
            <p:cNvSpPr>
              <a:spLocks/>
            </p:cNvSpPr>
            <p:nvPr/>
          </p:nvSpPr>
          <p:spPr bwMode="auto">
            <a:xfrm>
              <a:off x="190371" y="3539816"/>
              <a:ext cx="385763" cy="323850"/>
            </a:xfrm>
            <a:custGeom>
              <a:avLst/>
              <a:gdLst>
                <a:gd name="T0" fmla="*/ 296 w 336"/>
                <a:gd name="T1" fmla="*/ 179 h 280"/>
                <a:gd name="T2" fmla="*/ 336 w 336"/>
                <a:gd name="T3" fmla="*/ 139 h 280"/>
                <a:gd name="T4" fmla="*/ 296 w 336"/>
                <a:gd name="T5" fmla="*/ 99 h 280"/>
                <a:gd name="T6" fmla="*/ 216 w 336"/>
                <a:gd name="T7" fmla="*/ 99 h 280"/>
                <a:gd name="T8" fmla="*/ 155 w 336"/>
                <a:gd name="T9" fmla="*/ 0 h 280"/>
                <a:gd name="T10" fmla="*/ 130 w 336"/>
                <a:gd name="T11" fmla="*/ 0 h 280"/>
                <a:gd name="T12" fmla="*/ 130 w 336"/>
                <a:gd name="T13" fmla="*/ 113 h 280"/>
                <a:gd name="T14" fmla="*/ 54 w 336"/>
                <a:gd name="T15" fmla="*/ 113 h 280"/>
                <a:gd name="T16" fmla="*/ 24 w 336"/>
                <a:gd name="T17" fmla="*/ 90 h 280"/>
                <a:gd name="T18" fmla="*/ 0 w 336"/>
                <a:gd name="T19" fmla="*/ 90 h 280"/>
                <a:gd name="T20" fmla="*/ 12 w 336"/>
                <a:gd name="T21" fmla="*/ 139 h 280"/>
                <a:gd name="T22" fmla="*/ 0 w 336"/>
                <a:gd name="T23" fmla="*/ 190 h 280"/>
                <a:gd name="T24" fmla="*/ 27 w 336"/>
                <a:gd name="T25" fmla="*/ 190 h 280"/>
                <a:gd name="T26" fmla="*/ 54 w 336"/>
                <a:gd name="T27" fmla="*/ 166 h 280"/>
                <a:gd name="T28" fmla="*/ 130 w 336"/>
                <a:gd name="T29" fmla="*/ 166 h 280"/>
                <a:gd name="T30" fmla="*/ 130 w 336"/>
                <a:gd name="T31" fmla="*/ 280 h 280"/>
                <a:gd name="T32" fmla="*/ 153 w 336"/>
                <a:gd name="T33" fmla="*/ 280 h 280"/>
                <a:gd name="T34" fmla="*/ 216 w 336"/>
                <a:gd name="T35" fmla="*/ 179 h 280"/>
                <a:gd name="T36" fmla="*/ 296 w 336"/>
                <a:gd name="T37" fmla="*/ 1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" h="280">
                  <a:moveTo>
                    <a:pt x="296" y="179"/>
                  </a:moveTo>
                  <a:cubicBezTo>
                    <a:pt x="318" y="179"/>
                    <a:pt x="336" y="161"/>
                    <a:pt x="336" y="139"/>
                  </a:cubicBezTo>
                  <a:cubicBezTo>
                    <a:pt x="336" y="117"/>
                    <a:pt x="318" y="99"/>
                    <a:pt x="296" y="99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30" y="280"/>
                    <a:pt x="130" y="280"/>
                    <a:pt x="130" y="280"/>
                  </a:cubicBezTo>
                  <a:cubicBezTo>
                    <a:pt x="153" y="280"/>
                    <a:pt x="153" y="280"/>
                    <a:pt x="153" y="280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96" y="179"/>
                  </a:ln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44" name="Group 92"/>
            <p:cNvGrpSpPr>
              <a:grpSpLocks noChangeAspect="1"/>
            </p:cNvGrpSpPr>
            <p:nvPr/>
          </p:nvGrpSpPr>
          <p:grpSpPr bwMode="auto">
            <a:xfrm>
              <a:off x="283240" y="2944510"/>
              <a:ext cx="200024" cy="392113"/>
              <a:chOff x="158" y="1888"/>
              <a:chExt cx="131" cy="247"/>
            </a:xfrm>
          </p:grpSpPr>
          <p:sp>
            <p:nvSpPr>
              <p:cNvPr id="869" name="Rectangle 93"/>
              <p:cNvSpPr>
                <a:spLocks noChangeArrowheads="1"/>
              </p:cNvSpPr>
              <p:nvPr/>
            </p:nvSpPr>
            <p:spPr bwMode="auto">
              <a:xfrm>
                <a:off x="158" y="1888"/>
                <a:ext cx="131" cy="2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0" name="Line 94"/>
              <p:cNvSpPr>
                <a:spLocks noChangeShapeType="1"/>
              </p:cNvSpPr>
              <p:nvPr/>
            </p:nvSpPr>
            <p:spPr bwMode="auto">
              <a:xfrm>
                <a:off x="186" y="192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1" name="Line 95"/>
              <p:cNvSpPr>
                <a:spLocks noChangeShapeType="1"/>
              </p:cNvSpPr>
              <p:nvPr/>
            </p:nvSpPr>
            <p:spPr bwMode="auto">
              <a:xfrm>
                <a:off x="186" y="205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2" name="Line 96"/>
              <p:cNvSpPr>
                <a:spLocks noChangeShapeType="1"/>
              </p:cNvSpPr>
              <p:nvPr/>
            </p:nvSpPr>
            <p:spPr bwMode="auto">
              <a:xfrm>
                <a:off x="186" y="2094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5" name="Group 104"/>
            <p:cNvGrpSpPr>
              <a:grpSpLocks noChangeAspect="1"/>
            </p:cNvGrpSpPr>
            <p:nvPr/>
          </p:nvGrpSpPr>
          <p:grpSpPr bwMode="auto">
            <a:xfrm>
              <a:off x="237996" y="2341267"/>
              <a:ext cx="290513" cy="400050"/>
              <a:chOff x="178" y="1490"/>
              <a:chExt cx="183" cy="252"/>
            </a:xfrm>
          </p:grpSpPr>
          <p:sp>
            <p:nvSpPr>
              <p:cNvPr id="860" name="Oval 105"/>
              <p:cNvSpPr>
                <a:spLocks noChangeArrowheads="1"/>
              </p:cNvSpPr>
              <p:nvPr/>
            </p:nvSpPr>
            <p:spPr bwMode="auto">
              <a:xfrm>
                <a:off x="248" y="1531"/>
                <a:ext cx="43" cy="4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1" name="Line 106"/>
              <p:cNvSpPr>
                <a:spLocks noChangeShapeType="1"/>
              </p:cNvSpPr>
              <p:nvPr/>
            </p:nvSpPr>
            <p:spPr bwMode="auto">
              <a:xfrm flipV="1">
                <a:off x="20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2" name="Line 107"/>
              <p:cNvSpPr>
                <a:spLocks noChangeShapeType="1"/>
              </p:cNvSpPr>
              <p:nvPr/>
            </p:nvSpPr>
            <p:spPr bwMode="auto">
              <a:xfrm flipH="1" flipV="1">
                <a:off x="27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3" name="Line 108"/>
              <p:cNvSpPr>
                <a:spLocks noChangeShapeType="1"/>
              </p:cNvSpPr>
              <p:nvPr/>
            </p:nvSpPr>
            <p:spPr bwMode="auto">
              <a:xfrm>
                <a:off x="240" y="1641"/>
                <a:ext cx="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4" name="Line 109"/>
              <p:cNvSpPr>
                <a:spLocks noChangeShapeType="1"/>
              </p:cNvSpPr>
              <p:nvPr/>
            </p:nvSpPr>
            <p:spPr bwMode="auto">
              <a:xfrm>
                <a:off x="221" y="1695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5" name="Freeform 110"/>
              <p:cNvSpPr>
                <a:spLocks/>
              </p:cNvSpPr>
              <p:nvPr/>
            </p:nvSpPr>
            <p:spPr bwMode="auto">
              <a:xfrm>
                <a:off x="178" y="1490"/>
                <a:ext cx="26" cy="125"/>
              </a:xfrm>
              <a:custGeom>
                <a:avLst/>
                <a:gdLst>
                  <a:gd name="T0" fmla="*/ 36 w 36"/>
                  <a:gd name="T1" fmla="*/ 173 h 173"/>
                  <a:gd name="T2" fmla="*/ 0 w 36"/>
                  <a:gd name="T3" fmla="*/ 86 h 173"/>
                  <a:gd name="T4" fmla="*/ 35 w 36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73">
                    <a:moveTo>
                      <a:pt x="36" y="173"/>
                    </a:moveTo>
                    <a:cubicBezTo>
                      <a:pt x="13" y="151"/>
                      <a:pt x="0" y="120"/>
                      <a:pt x="0" y="86"/>
                    </a:cubicBezTo>
                    <a:cubicBezTo>
                      <a:pt x="0" y="52"/>
                      <a:pt x="13" y="22"/>
                      <a:pt x="3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6" name="Freeform 111"/>
              <p:cNvSpPr>
                <a:spLocks/>
              </p:cNvSpPr>
              <p:nvPr/>
            </p:nvSpPr>
            <p:spPr bwMode="auto">
              <a:xfrm>
                <a:off x="216" y="1517"/>
                <a:ext cx="14" cy="71"/>
              </a:xfrm>
              <a:custGeom>
                <a:avLst/>
                <a:gdLst>
                  <a:gd name="T0" fmla="*/ 20 w 20"/>
                  <a:gd name="T1" fmla="*/ 97 h 97"/>
                  <a:gd name="T2" fmla="*/ 0 w 20"/>
                  <a:gd name="T3" fmla="*/ 49 h 97"/>
                  <a:gd name="T4" fmla="*/ 2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20" y="97"/>
                    </a:moveTo>
                    <a:cubicBezTo>
                      <a:pt x="8" y="84"/>
                      <a:pt x="0" y="67"/>
                      <a:pt x="0" y="49"/>
                    </a:cubicBezTo>
                    <a:cubicBezTo>
                      <a:pt x="0" y="30"/>
                      <a:pt x="8" y="12"/>
                      <a:pt x="2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7" name="Freeform 112"/>
              <p:cNvSpPr>
                <a:spLocks/>
              </p:cNvSpPr>
              <p:nvPr/>
            </p:nvSpPr>
            <p:spPr bwMode="auto">
              <a:xfrm>
                <a:off x="335" y="1490"/>
                <a:ext cx="26" cy="125"/>
              </a:xfrm>
              <a:custGeom>
                <a:avLst/>
                <a:gdLst>
                  <a:gd name="T0" fmla="*/ 0 w 37"/>
                  <a:gd name="T1" fmla="*/ 173 h 173"/>
                  <a:gd name="T2" fmla="*/ 37 w 37"/>
                  <a:gd name="T3" fmla="*/ 86 h 173"/>
                  <a:gd name="T4" fmla="*/ 1 w 37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73">
                    <a:moveTo>
                      <a:pt x="0" y="173"/>
                    </a:moveTo>
                    <a:cubicBezTo>
                      <a:pt x="23" y="151"/>
                      <a:pt x="37" y="120"/>
                      <a:pt x="37" y="86"/>
                    </a:cubicBezTo>
                    <a:cubicBezTo>
                      <a:pt x="37" y="52"/>
                      <a:pt x="23" y="22"/>
                      <a:pt x="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8" name="Freeform 113"/>
              <p:cNvSpPr>
                <a:spLocks/>
              </p:cNvSpPr>
              <p:nvPr/>
            </p:nvSpPr>
            <p:spPr bwMode="auto">
              <a:xfrm>
                <a:off x="309" y="1517"/>
                <a:ext cx="14" cy="71"/>
              </a:xfrm>
              <a:custGeom>
                <a:avLst/>
                <a:gdLst>
                  <a:gd name="T0" fmla="*/ 0 w 20"/>
                  <a:gd name="T1" fmla="*/ 97 h 97"/>
                  <a:gd name="T2" fmla="*/ 20 w 20"/>
                  <a:gd name="T3" fmla="*/ 49 h 97"/>
                  <a:gd name="T4" fmla="*/ 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0" y="97"/>
                    </a:moveTo>
                    <a:cubicBezTo>
                      <a:pt x="12" y="84"/>
                      <a:pt x="20" y="67"/>
                      <a:pt x="20" y="49"/>
                    </a:cubicBezTo>
                    <a:cubicBezTo>
                      <a:pt x="20" y="30"/>
                      <a:pt x="12" y="12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6" name="Group 204"/>
            <p:cNvGrpSpPr>
              <a:grpSpLocks noChangeAspect="1"/>
            </p:cNvGrpSpPr>
            <p:nvPr/>
          </p:nvGrpSpPr>
          <p:grpSpPr bwMode="auto">
            <a:xfrm>
              <a:off x="235615" y="1723736"/>
              <a:ext cx="295275" cy="414338"/>
              <a:chOff x="207" y="1124"/>
              <a:chExt cx="186" cy="261"/>
            </a:xfrm>
          </p:grpSpPr>
          <p:sp>
            <p:nvSpPr>
              <p:cNvPr id="855" name="Freeform 205"/>
              <p:cNvSpPr>
                <a:spLocks/>
              </p:cNvSpPr>
              <p:nvPr/>
            </p:nvSpPr>
            <p:spPr bwMode="auto">
              <a:xfrm>
                <a:off x="306" y="1124"/>
                <a:ext cx="87" cy="261"/>
              </a:xfrm>
              <a:custGeom>
                <a:avLst/>
                <a:gdLst>
                  <a:gd name="T0" fmla="*/ 60 w 120"/>
                  <a:gd name="T1" fmla="*/ 0 h 360"/>
                  <a:gd name="T2" fmla="*/ 120 w 120"/>
                  <a:gd name="T3" fmla="*/ 60 h 360"/>
                  <a:gd name="T4" fmla="*/ 94 w 120"/>
                  <a:gd name="T5" fmla="*/ 110 h 360"/>
                  <a:gd name="T6" fmla="*/ 86 w 120"/>
                  <a:gd name="T7" fmla="*/ 114 h 360"/>
                  <a:gd name="T8" fmla="*/ 86 w 120"/>
                  <a:gd name="T9" fmla="*/ 334 h 360"/>
                  <a:gd name="T10" fmla="*/ 60 w 120"/>
                  <a:gd name="T11" fmla="*/ 360 h 360"/>
                  <a:gd name="T12" fmla="*/ 34 w 120"/>
                  <a:gd name="T13" fmla="*/ 334 h 360"/>
                  <a:gd name="T14" fmla="*/ 34 w 120"/>
                  <a:gd name="T15" fmla="*/ 114 h 360"/>
                  <a:gd name="T16" fmla="*/ 26 w 120"/>
                  <a:gd name="T17" fmla="*/ 110 h 360"/>
                  <a:gd name="T18" fmla="*/ 0 w 120"/>
                  <a:gd name="T19" fmla="*/ 60 h 360"/>
                  <a:gd name="T20" fmla="*/ 60 w 120"/>
                  <a:gd name="T2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360"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81"/>
                      <a:pt x="110" y="99"/>
                      <a:pt x="94" y="110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334"/>
                      <a:pt x="86" y="334"/>
                      <a:pt x="86" y="334"/>
                    </a:cubicBezTo>
                    <a:cubicBezTo>
                      <a:pt x="86" y="348"/>
                      <a:pt x="74" y="360"/>
                      <a:pt x="60" y="360"/>
                    </a:cubicBezTo>
                    <a:cubicBezTo>
                      <a:pt x="46" y="360"/>
                      <a:pt x="34" y="348"/>
                      <a:pt x="34" y="33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11" y="99"/>
                      <a:pt x="0" y="81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6" name="Freeform 206"/>
              <p:cNvSpPr>
                <a:spLocks/>
              </p:cNvSpPr>
              <p:nvPr/>
            </p:nvSpPr>
            <p:spPr bwMode="auto">
              <a:xfrm>
                <a:off x="207" y="1264"/>
                <a:ext cx="39" cy="121"/>
              </a:xfrm>
              <a:custGeom>
                <a:avLst/>
                <a:gdLst>
                  <a:gd name="T0" fmla="*/ 0 w 53"/>
                  <a:gd name="T1" fmla="*/ 0 h 167"/>
                  <a:gd name="T2" fmla="*/ 26 w 53"/>
                  <a:gd name="T3" fmla="*/ 0 h 167"/>
                  <a:gd name="T4" fmla="*/ 53 w 53"/>
                  <a:gd name="T5" fmla="*/ 0 h 167"/>
                  <a:gd name="T6" fmla="*/ 53 w 53"/>
                  <a:gd name="T7" fmla="*/ 26 h 167"/>
                  <a:gd name="T8" fmla="*/ 53 w 53"/>
                  <a:gd name="T9" fmla="*/ 94 h 167"/>
                  <a:gd name="T10" fmla="*/ 53 w 53"/>
                  <a:gd name="T11" fmla="*/ 141 h 167"/>
                  <a:gd name="T12" fmla="*/ 26 w 53"/>
                  <a:gd name="T13" fmla="*/ 167 h 167"/>
                  <a:gd name="T14" fmla="*/ 0 w 53"/>
                  <a:gd name="T15" fmla="*/ 141 h 167"/>
                  <a:gd name="T16" fmla="*/ 0 w 53"/>
                  <a:gd name="T17" fmla="*/ 94 h 167"/>
                  <a:gd name="T18" fmla="*/ 0 w 53"/>
                  <a:gd name="T19" fmla="*/ 26 h 167"/>
                  <a:gd name="T20" fmla="*/ 0 w 53"/>
                  <a:gd name="T2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167">
                    <a:moveTo>
                      <a:pt x="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41"/>
                      <a:pt x="53" y="141"/>
                      <a:pt x="53" y="141"/>
                    </a:cubicBezTo>
                    <a:cubicBezTo>
                      <a:pt x="53" y="155"/>
                      <a:pt x="41" y="167"/>
                      <a:pt x="26" y="167"/>
                    </a:cubicBezTo>
                    <a:cubicBezTo>
                      <a:pt x="12" y="167"/>
                      <a:pt x="0" y="155"/>
                      <a:pt x="0" y="141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7" name="Freeform 207"/>
              <p:cNvSpPr>
                <a:spLocks/>
              </p:cNvSpPr>
              <p:nvPr/>
            </p:nvSpPr>
            <p:spPr bwMode="auto">
              <a:xfrm>
                <a:off x="207" y="1124"/>
                <a:ext cx="39" cy="49"/>
              </a:xfrm>
              <a:custGeom>
                <a:avLst/>
                <a:gdLst>
                  <a:gd name="T0" fmla="*/ 39 w 39"/>
                  <a:gd name="T1" fmla="*/ 0 h 49"/>
                  <a:gd name="T2" fmla="*/ 39 w 39"/>
                  <a:gd name="T3" fmla="*/ 31 h 49"/>
                  <a:gd name="T4" fmla="*/ 19 w 39"/>
                  <a:gd name="T5" fmla="*/ 49 h 49"/>
                  <a:gd name="T6" fmla="*/ 0 w 39"/>
                  <a:gd name="T7" fmla="*/ 31 h 49"/>
                  <a:gd name="T8" fmla="*/ 0 w 39"/>
                  <a:gd name="T9" fmla="*/ 0 h 49"/>
                  <a:gd name="T10" fmla="*/ 39 w 39"/>
                  <a:gd name="T11" fmla="*/ 0 h 49"/>
                  <a:gd name="T12" fmla="*/ 39 w 39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9">
                    <a:moveTo>
                      <a:pt x="39" y="0"/>
                    </a:moveTo>
                    <a:lnTo>
                      <a:pt x="39" y="31"/>
                    </a:lnTo>
                    <a:lnTo>
                      <a:pt x="19" y="49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8" name="Line 208"/>
              <p:cNvSpPr>
                <a:spLocks noChangeShapeType="1"/>
              </p:cNvSpPr>
              <p:nvPr/>
            </p:nvSpPr>
            <p:spPr bwMode="auto">
              <a:xfrm>
                <a:off x="226" y="1173"/>
                <a:ext cx="0" cy="8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9" name="Line 209"/>
              <p:cNvSpPr>
                <a:spLocks noChangeShapeType="1"/>
              </p:cNvSpPr>
              <p:nvPr/>
            </p:nvSpPr>
            <p:spPr bwMode="auto">
              <a:xfrm>
                <a:off x="348" y="1124"/>
                <a:ext cx="0" cy="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7" name="Group 275"/>
            <p:cNvGrpSpPr>
              <a:grpSpLocks noChangeAspect="1"/>
            </p:cNvGrpSpPr>
            <p:nvPr/>
          </p:nvGrpSpPr>
          <p:grpSpPr bwMode="auto">
            <a:xfrm>
              <a:off x="189577" y="1364968"/>
              <a:ext cx="387350" cy="155575"/>
              <a:chOff x="159" y="894"/>
              <a:chExt cx="244" cy="98"/>
            </a:xfrm>
          </p:grpSpPr>
          <p:sp>
            <p:nvSpPr>
              <p:cNvPr id="852" name="Rectangle 276"/>
              <p:cNvSpPr>
                <a:spLocks noChangeArrowheads="1"/>
              </p:cNvSpPr>
              <p:nvPr/>
            </p:nvSpPr>
            <p:spPr bwMode="auto">
              <a:xfrm>
                <a:off x="159" y="894"/>
                <a:ext cx="244" cy="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3" name="Line 277"/>
              <p:cNvSpPr>
                <a:spLocks noChangeShapeType="1"/>
              </p:cNvSpPr>
              <p:nvPr/>
            </p:nvSpPr>
            <p:spPr bwMode="auto">
              <a:xfrm flipH="1">
                <a:off x="159" y="944"/>
                <a:ext cx="10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4" name="Oval 278"/>
              <p:cNvSpPr>
                <a:spLocks noChangeArrowheads="1"/>
              </p:cNvSpPr>
              <p:nvPr/>
            </p:nvSpPr>
            <p:spPr bwMode="auto">
              <a:xfrm>
                <a:off x="349" y="938"/>
                <a:ext cx="9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8" name="Group 288"/>
            <p:cNvGrpSpPr>
              <a:grpSpLocks noChangeAspect="1"/>
            </p:cNvGrpSpPr>
            <p:nvPr/>
          </p:nvGrpSpPr>
          <p:grpSpPr bwMode="auto">
            <a:xfrm>
              <a:off x="187196" y="247414"/>
              <a:ext cx="392113" cy="387350"/>
              <a:chOff x="209" y="149"/>
              <a:chExt cx="247" cy="244"/>
            </a:xfrm>
          </p:grpSpPr>
          <p:sp>
            <p:nvSpPr>
              <p:cNvPr id="849" name="Freeform 289"/>
              <p:cNvSpPr>
                <a:spLocks/>
              </p:cNvSpPr>
              <p:nvPr/>
            </p:nvSpPr>
            <p:spPr bwMode="auto">
              <a:xfrm>
                <a:off x="209" y="149"/>
                <a:ext cx="247" cy="244"/>
              </a:xfrm>
              <a:custGeom>
                <a:avLst/>
                <a:gdLst>
                  <a:gd name="T0" fmla="*/ 214 w 247"/>
                  <a:gd name="T1" fmla="*/ 56 h 244"/>
                  <a:gd name="T2" fmla="*/ 247 w 247"/>
                  <a:gd name="T3" fmla="*/ 56 h 244"/>
                  <a:gd name="T4" fmla="*/ 247 w 247"/>
                  <a:gd name="T5" fmla="*/ 244 h 244"/>
                  <a:gd name="T6" fmla="*/ 0 w 247"/>
                  <a:gd name="T7" fmla="*/ 244 h 244"/>
                  <a:gd name="T8" fmla="*/ 0 w 247"/>
                  <a:gd name="T9" fmla="*/ 56 h 244"/>
                  <a:gd name="T10" fmla="*/ 33 w 247"/>
                  <a:gd name="T11" fmla="*/ 56 h 244"/>
                  <a:gd name="T12" fmla="*/ 124 w 247"/>
                  <a:gd name="T13" fmla="*/ 0 h 244"/>
                  <a:gd name="T14" fmla="*/ 214 w 247"/>
                  <a:gd name="T15" fmla="*/ 5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244">
                    <a:moveTo>
                      <a:pt x="214" y="56"/>
                    </a:moveTo>
                    <a:lnTo>
                      <a:pt x="247" y="56"/>
                    </a:lnTo>
                    <a:lnTo>
                      <a:pt x="247" y="244"/>
                    </a:lnTo>
                    <a:lnTo>
                      <a:pt x="0" y="244"/>
                    </a:lnTo>
                    <a:lnTo>
                      <a:pt x="0" y="56"/>
                    </a:lnTo>
                    <a:lnTo>
                      <a:pt x="33" y="56"/>
                    </a:lnTo>
                    <a:lnTo>
                      <a:pt x="124" y="0"/>
                    </a:lnTo>
                    <a:lnTo>
                      <a:pt x="214" y="56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0" name="Freeform 290"/>
              <p:cNvSpPr>
                <a:spLocks/>
              </p:cNvSpPr>
              <p:nvPr/>
            </p:nvSpPr>
            <p:spPr bwMode="auto">
              <a:xfrm>
                <a:off x="242" y="208"/>
                <a:ext cx="181" cy="154"/>
              </a:xfrm>
              <a:custGeom>
                <a:avLst/>
                <a:gdLst>
                  <a:gd name="T0" fmla="*/ 0 w 181"/>
                  <a:gd name="T1" fmla="*/ 0 h 154"/>
                  <a:gd name="T2" fmla="*/ 91 w 181"/>
                  <a:gd name="T3" fmla="*/ 65 h 154"/>
                  <a:gd name="T4" fmla="*/ 181 w 181"/>
                  <a:gd name="T5" fmla="*/ 0 h 154"/>
                  <a:gd name="T6" fmla="*/ 181 w 181"/>
                  <a:gd name="T7" fmla="*/ 92 h 154"/>
                  <a:gd name="T8" fmla="*/ 91 w 181"/>
                  <a:gd name="T9" fmla="*/ 154 h 154"/>
                  <a:gd name="T10" fmla="*/ 0 w 181"/>
                  <a:gd name="T11" fmla="*/ 92 h 154"/>
                  <a:gd name="T12" fmla="*/ 0 w 18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54">
                    <a:moveTo>
                      <a:pt x="0" y="0"/>
                    </a:moveTo>
                    <a:lnTo>
                      <a:pt x="91" y="65"/>
                    </a:lnTo>
                    <a:lnTo>
                      <a:pt x="181" y="0"/>
                    </a:lnTo>
                    <a:lnTo>
                      <a:pt x="181" y="92"/>
                    </a:lnTo>
                    <a:lnTo>
                      <a:pt x="91" y="154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1" name="Line 291"/>
              <p:cNvSpPr>
                <a:spLocks noChangeShapeType="1"/>
              </p:cNvSpPr>
              <p:nvPr/>
            </p:nvSpPr>
            <p:spPr bwMode="auto">
              <a:xfrm>
                <a:off x="333" y="271"/>
                <a:ext cx="0" cy="9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84" name="Group 883"/>
          <p:cNvGrpSpPr/>
          <p:nvPr/>
        </p:nvGrpSpPr>
        <p:grpSpPr>
          <a:xfrm>
            <a:off x="-8353575" y="229809"/>
            <a:ext cx="396098" cy="4096971"/>
            <a:chOff x="2896295" y="233920"/>
            <a:chExt cx="404041" cy="4179124"/>
          </a:xfrm>
        </p:grpSpPr>
        <p:grpSp>
          <p:nvGrpSpPr>
            <p:cNvPr id="885" name="Group 118"/>
            <p:cNvGrpSpPr>
              <a:grpSpLocks noChangeAspect="1"/>
            </p:cNvGrpSpPr>
            <p:nvPr/>
          </p:nvGrpSpPr>
          <p:grpSpPr bwMode="auto">
            <a:xfrm>
              <a:off x="2901124" y="1942892"/>
              <a:ext cx="394382" cy="394382"/>
              <a:chOff x="3794" y="2081"/>
              <a:chExt cx="245" cy="245"/>
            </a:xfrm>
          </p:grpSpPr>
          <p:sp>
            <p:nvSpPr>
              <p:cNvPr id="939" name="Oval 119"/>
              <p:cNvSpPr>
                <a:spLocks noChangeArrowheads="1"/>
              </p:cNvSpPr>
              <p:nvPr/>
            </p:nvSpPr>
            <p:spPr bwMode="auto">
              <a:xfrm>
                <a:off x="3899" y="2186"/>
                <a:ext cx="34" cy="3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0" name="Oval 120"/>
              <p:cNvSpPr>
                <a:spLocks noChangeArrowheads="1"/>
              </p:cNvSpPr>
              <p:nvPr/>
            </p:nvSpPr>
            <p:spPr bwMode="auto">
              <a:xfrm>
                <a:off x="3794" y="2081"/>
                <a:ext cx="245" cy="24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1" name="Line 121"/>
              <p:cNvSpPr>
                <a:spLocks noChangeShapeType="1"/>
              </p:cNvSpPr>
              <p:nvPr/>
            </p:nvSpPr>
            <p:spPr bwMode="auto">
              <a:xfrm>
                <a:off x="3859" y="2145"/>
                <a:ext cx="34" cy="3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2" name="Line 122"/>
              <p:cNvSpPr>
                <a:spLocks noChangeShapeType="1"/>
              </p:cNvSpPr>
              <p:nvPr/>
            </p:nvSpPr>
            <p:spPr bwMode="auto">
              <a:xfrm>
                <a:off x="3939" y="2226"/>
                <a:ext cx="34" cy="3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3" name="Line 123"/>
              <p:cNvSpPr>
                <a:spLocks noChangeShapeType="1"/>
              </p:cNvSpPr>
              <p:nvPr/>
            </p:nvSpPr>
            <p:spPr bwMode="auto">
              <a:xfrm>
                <a:off x="3917" y="2081"/>
                <a:ext cx="0" cy="2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6" name="Group 132"/>
            <p:cNvGrpSpPr>
              <a:grpSpLocks noChangeAspect="1"/>
            </p:cNvGrpSpPr>
            <p:nvPr/>
          </p:nvGrpSpPr>
          <p:grpSpPr bwMode="auto">
            <a:xfrm>
              <a:off x="2936284" y="4039600"/>
              <a:ext cx="324063" cy="373444"/>
              <a:chOff x="3812" y="2082"/>
              <a:chExt cx="210" cy="242"/>
            </a:xfrm>
          </p:grpSpPr>
          <p:sp>
            <p:nvSpPr>
              <p:cNvPr id="932" name="Freeform 133"/>
              <p:cNvSpPr>
                <a:spLocks/>
              </p:cNvSpPr>
              <p:nvPr/>
            </p:nvSpPr>
            <p:spPr bwMode="auto">
              <a:xfrm>
                <a:off x="3812" y="2082"/>
                <a:ext cx="210" cy="242"/>
              </a:xfrm>
              <a:custGeom>
                <a:avLst/>
                <a:gdLst>
                  <a:gd name="T0" fmla="*/ 54 w 288"/>
                  <a:gd name="T1" fmla="*/ 334 h 334"/>
                  <a:gd name="T2" fmla="*/ 237 w 288"/>
                  <a:gd name="T3" fmla="*/ 334 h 334"/>
                  <a:gd name="T4" fmla="*/ 288 w 288"/>
                  <a:gd name="T5" fmla="*/ 283 h 334"/>
                  <a:gd name="T6" fmla="*/ 102 w 288"/>
                  <a:gd name="T7" fmla="*/ 283 h 334"/>
                  <a:gd name="T8" fmla="*/ 51 w 288"/>
                  <a:gd name="T9" fmla="*/ 334 h 334"/>
                  <a:gd name="T10" fmla="*/ 0 w 288"/>
                  <a:gd name="T11" fmla="*/ 283 h 334"/>
                  <a:gd name="T12" fmla="*/ 0 w 288"/>
                  <a:gd name="T13" fmla="*/ 0 h 334"/>
                  <a:gd name="T14" fmla="*/ 256 w 288"/>
                  <a:gd name="T15" fmla="*/ 0 h 334"/>
                  <a:gd name="T16" fmla="*/ 256 w 288"/>
                  <a:gd name="T17" fmla="*/ 28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334">
                    <a:moveTo>
                      <a:pt x="54" y="334"/>
                    </a:moveTo>
                    <a:cubicBezTo>
                      <a:pt x="237" y="334"/>
                      <a:pt x="237" y="334"/>
                      <a:pt x="237" y="334"/>
                    </a:cubicBezTo>
                    <a:cubicBezTo>
                      <a:pt x="265" y="334"/>
                      <a:pt x="288" y="311"/>
                      <a:pt x="288" y="283"/>
                    </a:cubicBezTo>
                    <a:cubicBezTo>
                      <a:pt x="102" y="283"/>
                      <a:pt x="102" y="283"/>
                      <a:pt x="102" y="283"/>
                    </a:cubicBezTo>
                    <a:cubicBezTo>
                      <a:pt x="102" y="311"/>
                      <a:pt x="79" y="334"/>
                      <a:pt x="51" y="334"/>
                    </a:cubicBezTo>
                    <a:cubicBezTo>
                      <a:pt x="23" y="334"/>
                      <a:pt x="0" y="311"/>
                      <a:pt x="0" y="2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281"/>
                      <a:pt x="256" y="281"/>
                      <a:pt x="256" y="2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3" name="Line 134"/>
              <p:cNvSpPr>
                <a:spLocks noChangeShapeType="1"/>
              </p:cNvSpPr>
              <p:nvPr/>
            </p:nvSpPr>
            <p:spPr bwMode="auto">
              <a:xfrm>
                <a:off x="3878" y="2137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4" name="Line 135"/>
              <p:cNvSpPr>
                <a:spLocks noChangeShapeType="1"/>
              </p:cNvSpPr>
              <p:nvPr/>
            </p:nvSpPr>
            <p:spPr bwMode="auto">
              <a:xfrm>
                <a:off x="3840" y="2137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5" name="Line 136"/>
              <p:cNvSpPr>
                <a:spLocks noChangeShapeType="1"/>
              </p:cNvSpPr>
              <p:nvPr/>
            </p:nvSpPr>
            <p:spPr bwMode="auto">
              <a:xfrm>
                <a:off x="3878" y="2192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6" name="Line 137"/>
              <p:cNvSpPr>
                <a:spLocks noChangeShapeType="1"/>
              </p:cNvSpPr>
              <p:nvPr/>
            </p:nvSpPr>
            <p:spPr bwMode="auto">
              <a:xfrm>
                <a:off x="3840" y="2192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7" name="Line 138"/>
              <p:cNvSpPr>
                <a:spLocks noChangeShapeType="1"/>
              </p:cNvSpPr>
              <p:nvPr/>
            </p:nvSpPr>
            <p:spPr bwMode="auto">
              <a:xfrm>
                <a:off x="3878" y="2248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8" name="Line 139"/>
              <p:cNvSpPr>
                <a:spLocks noChangeShapeType="1"/>
              </p:cNvSpPr>
              <p:nvPr/>
            </p:nvSpPr>
            <p:spPr bwMode="auto">
              <a:xfrm>
                <a:off x="3840" y="2248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7" name="Group 160"/>
            <p:cNvGrpSpPr>
              <a:grpSpLocks noChangeAspect="1"/>
            </p:cNvGrpSpPr>
            <p:nvPr/>
          </p:nvGrpSpPr>
          <p:grpSpPr bwMode="auto">
            <a:xfrm>
              <a:off x="2896295" y="2564690"/>
              <a:ext cx="404041" cy="214093"/>
              <a:chOff x="7058" y="925"/>
              <a:chExt cx="251" cy="133"/>
            </a:xfrm>
          </p:grpSpPr>
          <p:sp>
            <p:nvSpPr>
              <p:cNvPr id="928" name="Freeform 161"/>
              <p:cNvSpPr>
                <a:spLocks/>
              </p:cNvSpPr>
              <p:nvPr/>
            </p:nvSpPr>
            <p:spPr bwMode="auto">
              <a:xfrm>
                <a:off x="7058" y="925"/>
                <a:ext cx="250" cy="69"/>
              </a:xfrm>
              <a:custGeom>
                <a:avLst/>
                <a:gdLst>
                  <a:gd name="T0" fmla="*/ 0 w 346"/>
                  <a:gd name="T1" fmla="*/ 95 h 95"/>
                  <a:gd name="T2" fmla="*/ 173 w 346"/>
                  <a:gd name="T3" fmla="*/ 0 h 95"/>
                  <a:gd name="T4" fmla="*/ 346 w 346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95"/>
                    </a:moveTo>
                    <a:cubicBezTo>
                      <a:pt x="0" y="95"/>
                      <a:pt x="63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9" name="Freeform 162"/>
              <p:cNvSpPr>
                <a:spLocks/>
              </p:cNvSpPr>
              <p:nvPr/>
            </p:nvSpPr>
            <p:spPr bwMode="auto">
              <a:xfrm>
                <a:off x="7059" y="988"/>
                <a:ext cx="250" cy="70"/>
              </a:xfrm>
              <a:custGeom>
                <a:avLst/>
                <a:gdLst>
                  <a:gd name="T0" fmla="*/ 0 w 346"/>
                  <a:gd name="T1" fmla="*/ 0 h 95"/>
                  <a:gd name="T2" fmla="*/ 173 w 346"/>
                  <a:gd name="T3" fmla="*/ 95 h 95"/>
                  <a:gd name="T4" fmla="*/ 346 w 346"/>
                  <a:gd name="T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0"/>
                    </a:moveTo>
                    <a:cubicBezTo>
                      <a:pt x="0" y="0"/>
                      <a:pt x="63" y="95"/>
                      <a:pt x="173" y="95"/>
                    </a:cubicBezTo>
                    <a:cubicBezTo>
                      <a:pt x="283" y="95"/>
                      <a:pt x="346" y="0"/>
                      <a:pt x="346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0" name="Oval 163"/>
              <p:cNvSpPr>
                <a:spLocks noChangeArrowheads="1"/>
              </p:cNvSpPr>
              <p:nvPr/>
            </p:nvSpPr>
            <p:spPr bwMode="auto">
              <a:xfrm>
                <a:off x="7121" y="931"/>
                <a:ext cx="124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1" name="Oval 164"/>
              <p:cNvSpPr>
                <a:spLocks noChangeArrowheads="1"/>
              </p:cNvSpPr>
              <p:nvPr/>
            </p:nvSpPr>
            <p:spPr bwMode="auto">
              <a:xfrm>
                <a:off x="7170" y="977"/>
                <a:ext cx="27" cy="2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8" name="Group 167"/>
            <p:cNvGrpSpPr>
              <a:grpSpLocks noChangeAspect="1"/>
            </p:cNvGrpSpPr>
            <p:nvPr/>
          </p:nvGrpSpPr>
          <p:grpSpPr bwMode="auto">
            <a:xfrm>
              <a:off x="2925280" y="3006199"/>
              <a:ext cx="346070" cy="301555"/>
              <a:chOff x="6385" y="1100"/>
              <a:chExt cx="241" cy="210"/>
            </a:xfrm>
          </p:grpSpPr>
          <p:sp>
            <p:nvSpPr>
              <p:cNvPr id="926" name="Freeform 168"/>
              <p:cNvSpPr>
                <a:spLocks/>
              </p:cNvSpPr>
              <p:nvPr/>
            </p:nvSpPr>
            <p:spPr bwMode="auto">
              <a:xfrm>
                <a:off x="6385" y="1100"/>
                <a:ext cx="241" cy="210"/>
              </a:xfrm>
              <a:custGeom>
                <a:avLst/>
                <a:gdLst>
                  <a:gd name="T0" fmla="*/ 241 w 241"/>
                  <a:gd name="T1" fmla="*/ 210 h 210"/>
                  <a:gd name="T2" fmla="*/ 0 w 241"/>
                  <a:gd name="T3" fmla="*/ 210 h 210"/>
                  <a:gd name="T4" fmla="*/ 0 w 241"/>
                  <a:gd name="T5" fmla="*/ 0 h 210"/>
                  <a:gd name="T6" fmla="*/ 97 w 241"/>
                  <a:gd name="T7" fmla="*/ 0 h 210"/>
                  <a:gd name="T8" fmla="*/ 115 w 241"/>
                  <a:gd name="T9" fmla="*/ 18 h 210"/>
                  <a:gd name="T10" fmla="*/ 241 w 241"/>
                  <a:gd name="T11" fmla="*/ 18 h 210"/>
                  <a:gd name="T12" fmla="*/ 241 w 241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10">
                    <a:moveTo>
                      <a:pt x="241" y="210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97" y="0"/>
                    </a:lnTo>
                    <a:lnTo>
                      <a:pt x="115" y="18"/>
                    </a:lnTo>
                    <a:lnTo>
                      <a:pt x="241" y="18"/>
                    </a:lnTo>
                    <a:lnTo>
                      <a:pt x="241" y="21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7" name="Line 169"/>
              <p:cNvSpPr>
                <a:spLocks noChangeShapeType="1"/>
              </p:cNvSpPr>
              <p:nvPr/>
            </p:nvSpPr>
            <p:spPr bwMode="auto">
              <a:xfrm>
                <a:off x="6385" y="1140"/>
                <a:ext cx="24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9" name="Group 180"/>
            <p:cNvGrpSpPr>
              <a:grpSpLocks noChangeAspect="1"/>
            </p:cNvGrpSpPr>
            <p:nvPr/>
          </p:nvGrpSpPr>
          <p:grpSpPr bwMode="auto">
            <a:xfrm>
              <a:off x="2926059" y="3535170"/>
              <a:ext cx="344512" cy="277016"/>
              <a:chOff x="3795" y="2105"/>
              <a:chExt cx="245" cy="197"/>
            </a:xfrm>
          </p:grpSpPr>
          <p:sp>
            <p:nvSpPr>
              <p:cNvPr id="913" name="Rectangle 181"/>
              <p:cNvSpPr>
                <a:spLocks noChangeArrowheads="1"/>
              </p:cNvSpPr>
              <p:nvPr/>
            </p:nvSpPr>
            <p:spPr bwMode="auto">
              <a:xfrm>
                <a:off x="3795" y="2105"/>
                <a:ext cx="24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4" name="Line 182"/>
              <p:cNvSpPr>
                <a:spLocks noChangeShapeType="1"/>
              </p:cNvSpPr>
              <p:nvPr/>
            </p:nvSpPr>
            <p:spPr bwMode="auto">
              <a:xfrm>
                <a:off x="382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5" name="Line 183"/>
              <p:cNvSpPr>
                <a:spLocks noChangeShapeType="1"/>
              </p:cNvSpPr>
              <p:nvPr/>
            </p:nvSpPr>
            <p:spPr bwMode="auto">
              <a:xfrm>
                <a:off x="382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6" name="Line 184"/>
              <p:cNvSpPr>
                <a:spLocks noChangeShapeType="1"/>
              </p:cNvSpPr>
              <p:nvPr/>
            </p:nvSpPr>
            <p:spPr bwMode="auto">
              <a:xfrm>
                <a:off x="382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7" name="Line 185"/>
              <p:cNvSpPr>
                <a:spLocks noChangeShapeType="1"/>
              </p:cNvSpPr>
              <p:nvPr/>
            </p:nvSpPr>
            <p:spPr bwMode="auto">
              <a:xfrm>
                <a:off x="382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8" name="Line 186"/>
              <p:cNvSpPr>
                <a:spLocks noChangeShapeType="1"/>
              </p:cNvSpPr>
              <p:nvPr/>
            </p:nvSpPr>
            <p:spPr bwMode="auto">
              <a:xfrm>
                <a:off x="382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9" name="Line 187"/>
              <p:cNvSpPr>
                <a:spLocks noChangeShapeType="1"/>
              </p:cNvSpPr>
              <p:nvPr/>
            </p:nvSpPr>
            <p:spPr bwMode="auto">
              <a:xfrm>
                <a:off x="382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0" name="Line 188"/>
              <p:cNvSpPr>
                <a:spLocks noChangeShapeType="1"/>
              </p:cNvSpPr>
              <p:nvPr/>
            </p:nvSpPr>
            <p:spPr bwMode="auto">
              <a:xfrm>
                <a:off x="400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1" name="Line 189"/>
              <p:cNvSpPr>
                <a:spLocks noChangeShapeType="1"/>
              </p:cNvSpPr>
              <p:nvPr/>
            </p:nvSpPr>
            <p:spPr bwMode="auto">
              <a:xfrm>
                <a:off x="400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2" name="Line 190"/>
              <p:cNvSpPr>
                <a:spLocks noChangeShapeType="1"/>
              </p:cNvSpPr>
              <p:nvPr/>
            </p:nvSpPr>
            <p:spPr bwMode="auto">
              <a:xfrm>
                <a:off x="400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3" name="Line 191"/>
              <p:cNvSpPr>
                <a:spLocks noChangeShapeType="1"/>
              </p:cNvSpPr>
              <p:nvPr/>
            </p:nvSpPr>
            <p:spPr bwMode="auto">
              <a:xfrm>
                <a:off x="400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4" name="Line 192"/>
              <p:cNvSpPr>
                <a:spLocks noChangeShapeType="1"/>
              </p:cNvSpPr>
              <p:nvPr/>
            </p:nvSpPr>
            <p:spPr bwMode="auto">
              <a:xfrm>
                <a:off x="400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5" name="Line 193"/>
              <p:cNvSpPr>
                <a:spLocks noChangeShapeType="1"/>
              </p:cNvSpPr>
              <p:nvPr/>
            </p:nvSpPr>
            <p:spPr bwMode="auto">
              <a:xfrm>
                <a:off x="400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0" name="Group 51"/>
            <p:cNvGrpSpPr>
              <a:grpSpLocks noChangeAspect="1"/>
            </p:cNvGrpSpPr>
            <p:nvPr/>
          </p:nvGrpSpPr>
          <p:grpSpPr bwMode="auto">
            <a:xfrm>
              <a:off x="2952265" y="1422178"/>
              <a:ext cx="292100" cy="293298"/>
              <a:chOff x="1774" y="867"/>
              <a:chExt cx="244" cy="245"/>
            </a:xfrm>
          </p:grpSpPr>
          <p:sp>
            <p:nvSpPr>
              <p:cNvPr id="908" name="Freeform 52"/>
              <p:cNvSpPr>
                <a:spLocks/>
              </p:cNvSpPr>
              <p:nvPr/>
            </p:nvSpPr>
            <p:spPr bwMode="auto">
              <a:xfrm>
                <a:off x="1782" y="1019"/>
                <a:ext cx="83" cy="42"/>
              </a:xfrm>
              <a:custGeom>
                <a:avLst/>
                <a:gdLst>
                  <a:gd name="T0" fmla="*/ 83 w 83"/>
                  <a:gd name="T1" fmla="*/ 0 h 42"/>
                  <a:gd name="T2" fmla="*/ 42 w 83"/>
                  <a:gd name="T3" fmla="*/ 42 h 42"/>
                  <a:gd name="T4" fmla="*/ 0 w 83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2">
                    <a:moveTo>
                      <a:pt x="83" y="0"/>
                    </a:moveTo>
                    <a:lnTo>
                      <a:pt x="42" y="42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9" name="Freeform 53"/>
              <p:cNvSpPr>
                <a:spLocks/>
              </p:cNvSpPr>
              <p:nvPr/>
            </p:nvSpPr>
            <p:spPr bwMode="auto">
              <a:xfrm>
                <a:off x="1927" y="875"/>
                <a:ext cx="41" cy="83"/>
              </a:xfrm>
              <a:custGeom>
                <a:avLst/>
                <a:gdLst>
                  <a:gd name="T0" fmla="*/ 0 w 41"/>
                  <a:gd name="T1" fmla="*/ 0 h 83"/>
                  <a:gd name="T2" fmla="*/ 41 w 41"/>
                  <a:gd name="T3" fmla="*/ 42 h 83"/>
                  <a:gd name="T4" fmla="*/ 0 w 41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83">
                    <a:moveTo>
                      <a:pt x="0" y="0"/>
                    </a:moveTo>
                    <a:lnTo>
                      <a:pt x="41" y="42"/>
                    </a:lnTo>
                    <a:lnTo>
                      <a:pt x="0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0" name="Freeform 54"/>
              <p:cNvSpPr>
                <a:spLocks/>
              </p:cNvSpPr>
              <p:nvPr/>
            </p:nvSpPr>
            <p:spPr bwMode="auto">
              <a:xfrm>
                <a:off x="1809" y="900"/>
                <a:ext cx="159" cy="161"/>
              </a:xfrm>
              <a:custGeom>
                <a:avLst/>
                <a:gdLst>
                  <a:gd name="T0" fmla="*/ 220 w 220"/>
                  <a:gd name="T1" fmla="*/ 23 h 222"/>
                  <a:gd name="T2" fmla="*/ 54 w 220"/>
                  <a:gd name="T3" fmla="*/ 51 h 222"/>
                  <a:gd name="T4" fmla="*/ 21 w 220"/>
                  <a:gd name="T5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2">
                    <a:moveTo>
                      <a:pt x="220" y="23"/>
                    </a:moveTo>
                    <a:cubicBezTo>
                      <a:pt x="220" y="23"/>
                      <a:pt x="104" y="0"/>
                      <a:pt x="54" y="51"/>
                    </a:cubicBezTo>
                    <a:cubicBezTo>
                      <a:pt x="0" y="105"/>
                      <a:pt x="21" y="222"/>
                      <a:pt x="21" y="22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1" name="Freeform 55"/>
              <p:cNvSpPr>
                <a:spLocks/>
              </p:cNvSpPr>
              <p:nvPr/>
            </p:nvSpPr>
            <p:spPr bwMode="auto">
              <a:xfrm>
                <a:off x="1957" y="1050"/>
                <a:ext cx="61" cy="62"/>
              </a:xfrm>
              <a:custGeom>
                <a:avLst/>
                <a:gdLst>
                  <a:gd name="T0" fmla="*/ 0 w 61"/>
                  <a:gd name="T1" fmla="*/ 62 h 62"/>
                  <a:gd name="T2" fmla="*/ 0 w 61"/>
                  <a:gd name="T3" fmla="*/ 0 h 62"/>
                  <a:gd name="T4" fmla="*/ 61 w 61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62">
                    <a:moveTo>
                      <a:pt x="0" y="62"/>
                    </a:moveTo>
                    <a:lnTo>
                      <a:pt x="0" y="0"/>
                    </a:lnTo>
                    <a:lnTo>
                      <a:pt x="6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2" name="Freeform 56"/>
              <p:cNvSpPr>
                <a:spLocks/>
              </p:cNvSpPr>
              <p:nvPr/>
            </p:nvSpPr>
            <p:spPr bwMode="auto">
              <a:xfrm>
                <a:off x="1774" y="867"/>
                <a:ext cx="244" cy="245"/>
              </a:xfrm>
              <a:custGeom>
                <a:avLst/>
                <a:gdLst>
                  <a:gd name="T0" fmla="*/ 244 w 244"/>
                  <a:gd name="T1" fmla="*/ 0 h 245"/>
                  <a:gd name="T2" fmla="*/ 244 w 244"/>
                  <a:gd name="T3" fmla="*/ 245 h 245"/>
                  <a:gd name="T4" fmla="*/ 0 w 244"/>
                  <a:gd name="T5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4" h="245">
                    <a:moveTo>
                      <a:pt x="244" y="0"/>
                    </a:moveTo>
                    <a:lnTo>
                      <a:pt x="244" y="245"/>
                    </a:lnTo>
                    <a:lnTo>
                      <a:pt x="0" y="24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1" name="Group 144"/>
            <p:cNvGrpSpPr>
              <a:grpSpLocks noChangeAspect="1"/>
            </p:cNvGrpSpPr>
            <p:nvPr/>
          </p:nvGrpSpPr>
          <p:grpSpPr bwMode="auto">
            <a:xfrm>
              <a:off x="2896703" y="233920"/>
              <a:ext cx="403225" cy="401638"/>
              <a:chOff x="1734" y="136"/>
              <a:chExt cx="254" cy="253"/>
            </a:xfrm>
          </p:grpSpPr>
          <p:sp>
            <p:nvSpPr>
              <p:cNvPr id="902" name="Freeform 145"/>
              <p:cNvSpPr>
                <a:spLocks/>
              </p:cNvSpPr>
              <p:nvPr/>
            </p:nvSpPr>
            <p:spPr bwMode="auto">
              <a:xfrm>
                <a:off x="1788" y="136"/>
                <a:ext cx="200" cy="199"/>
              </a:xfrm>
              <a:custGeom>
                <a:avLst/>
                <a:gdLst>
                  <a:gd name="T0" fmla="*/ 0 w 275"/>
                  <a:gd name="T1" fmla="*/ 123 h 275"/>
                  <a:gd name="T2" fmla="*/ 137 w 275"/>
                  <a:gd name="T3" fmla="*/ 0 h 275"/>
                  <a:gd name="T4" fmla="*/ 275 w 275"/>
                  <a:gd name="T5" fmla="*/ 138 h 275"/>
                  <a:gd name="T6" fmla="*/ 147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0" y="123"/>
                    </a:moveTo>
                    <a:cubicBezTo>
                      <a:pt x="7" y="54"/>
                      <a:pt x="66" y="0"/>
                      <a:pt x="137" y="0"/>
                    </a:cubicBezTo>
                    <a:cubicBezTo>
                      <a:pt x="213" y="0"/>
                      <a:pt x="275" y="62"/>
                      <a:pt x="275" y="138"/>
                    </a:cubicBezTo>
                    <a:cubicBezTo>
                      <a:pt x="275" y="210"/>
                      <a:pt x="219" y="270"/>
                      <a:pt x="147" y="27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3" name="Freeform 146"/>
              <p:cNvSpPr>
                <a:spLocks/>
              </p:cNvSpPr>
              <p:nvPr/>
            </p:nvSpPr>
            <p:spPr bwMode="auto">
              <a:xfrm>
                <a:off x="1734" y="220"/>
                <a:ext cx="169" cy="169"/>
              </a:xfrm>
              <a:custGeom>
                <a:avLst/>
                <a:gdLst>
                  <a:gd name="T0" fmla="*/ 170 w 232"/>
                  <a:gd name="T1" fmla="*/ 65 h 234"/>
                  <a:gd name="T2" fmla="*/ 211 w 232"/>
                  <a:gd name="T3" fmla="*/ 215 h 234"/>
                  <a:gd name="T4" fmla="*/ 62 w 232"/>
                  <a:gd name="T5" fmla="*/ 174 h 234"/>
                  <a:gd name="T6" fmla="*/ 21 w 232"/>
                  <a:gd name="T7" fmla="*/ 24 h 234"/>
                  <a:gd name="T8" fmla="*/ 170 w 232"/>
                  <a:gd name="T9" fmla="*/ 6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34">
                    <a:moveTo>
                      <a:pt x="170" y="65"/>
                    </a:moveTo>
                    <a:cubicBezTo>
                      <a:pt x="223" y="118"/>
                      <a:pt x="232" y="194"/>
                      <a:pt x="211" y="215"/>
                    </a:cubicBezTo>
                    <a:cubicBezTo>
                      <a:pt x="192" y="234"/>
                      <a:pt x="114" y="226"/>
                      <a:pt x="62" y="174"/>
                    </a:cubicBezTo>
                    <a:cubicBezTo>
                      <a:pt x="9" y="121"/>
                      <a:pt x="0" y="45"/>
                      <a:pt x="21" y="24"/>
                    </a:cubicBezTo>
                    <a:cubicBezTo>
                      <a:pt x="45" y="0"/>
                      <a:pt x="118" y="13"/>
                      <a:pt x="170" y="65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4" name="Line 147"/>
              <p:cNvSpPr>
                <a:spLocks noChangeShapeType="1"/>
              </p:cNvSpPr>
              <p:nvPr/>
            </p:nvSpPr>
            <p:spPr bwMode="auto">
              <a:xfrm>
                <a:off x="1801" y="289"/>
                <a:ext cx="33" cy="3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5" name="Line 148"/>
              <p:cNvSpPr>
                <a:spLocks noChangeShapeType="1"/>
              </p:cNvSpPr>
              <p:nvPr/>
            </p:nvSpPr>
            <p:spPr bwMode="auto">
              <a:xfrm>
                <a:off x="1818" y="165"/>
                <a:ext cx="142" cy="1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6" name="Line 149"/>
              <p:cNvSpPr>
                <a:spLocks noChangeShapeType="1"/>
              </p:cNvSpPr>
              <p:nvPr/>
            </p:nvSpPr>
            <p:spPr bwMode="auto">
              <a:xfrm flipH="1">
                <a:off x="1856" y="165"/>
                <a:ext cx="101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7" name="Freeform 150"/>
              <p:cNvSpPr>
                <a:spLocks/>
              </p:cNvSpPr>
              <p:nvPr/>
            </p:nvSpPr>
            <p:spPr bwMode="auto">
              <a:xfrm>
                <a:off x="1893" y="136"/>
                <a:ext cx="95" cy="97"/>
              </a:xfrm>
              <a:custGeom>
                <a:avLst/>
                <a:gdLst>
                  <a:gd name="T0" fmla="*/ 131 w 131"/>
                  <a:gd name="T1" fmla="*/ 119 h 133"/>
                  <a:gd name="T2" fmla="*/ 85 w 131"/>
                  <a:gd name="T3" fmla="*/ 133 h 133"/>
                  <a:gd name="T4" fmla="*/ 0 w 131"/>
                  <a:gd name="T5" fmla="*/ 48 h 133"/>
                  <a:gd name="T6" fmla="*/ 15 w 131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133">
                    <a:moveTo>
                      <a:pt x="131" y="119"/>
                    </a:moveTo>
                    <a:cubicBezTo>
                      <a:pt x="118" y="128"/>
                      <a:pt x="102" y="133"/>
                      <a:pt x="85" y="133"/>
                    </a:cubicBezTo>
                    <a:cubicBezTo>
                      <a:pt x="38" y="133"/>
                      <a:pt x="0" y="95"/>
                      <a:pt x="0" y="48"/>
                    </a:cubicBezTo>
                    <a:cubicBezTo>
                      <a:pt x="0" y="30"/>
                      <a:pt x="6" y="14"/>
                      <a:pt x="1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2" name="Group 12"/>
            <p:cNvGrpSpPr>
              <a:grpSpLocks noChangeAspect="1"/>
            </p:cNvGrpSpPr>
            <p:nvPr/>
          </p:nvGrpSpPr>
          <p:grpSpPr bwMode="auto">
            <a:xfrm>
              <a:off x="2905434" y="862974"/>
              <a:ext cx="385763" cy="331788"/>
              <a:chOff x="1811" y="516"/>
              <a:chExt cx="243" cy="209"/>
            </a:xfrm>
          </p:grpSpPr>
          <p:sp>
            <p:nvSpPr>
              <p:cNvPr id="893" name="Freeform 13"/>
              <p:cNvSpPr>
                <a:spLocks/>
              </p:cNvSpPr>
              <p:nvPr/>
            </p:nvSpPr>
            <p:spPr bwMode="auto">
              <a:xfrm>
                <a:off x="1811" y="516"/>
                <a:ext cx="243" cy="62"/>
              </a:xfrm>
              <a:custGeom>
                <a:avLst/>
                <a:gdLst>
                  <a:gd name="T0" fmla="*/ 122 w 243"/>
                  <a:gd name="T1" fmla="*/ 0 h 62"/>
                  <a:gd name="T2" fmla="*/ 0 w 243"/>
                  <a:gd name="T3" fmla="*/ 62 h 62"/>
                  <a:gd name="T4" fmla="*/ 243 w 243"/>
                  <a:gd name="T5" fmla="*/ 62 h 62"/>
                  <a:gd name="T6" fmla="*/ 122 w 243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3" h="62">
                    <a:moveTo>
                      <a:pt x="122" y="0"/>
                    </a:moveTo>
                    <a:lnTo>
                      <a:pt x="0" y="62"/>
                    </a:lnTo>
                    <a:lnTo>
                      <a:pt x="243" y="62"/>
                    </a:lnTo>
                    <a:lnTo>
                      <a:pt x="122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4" name="Freeform 14"/>
              <p:cNvSpPr>
                <a:spLocks/>
              </p:cNvSpPr>
              <p:nvPr/>
            </p:nvSpPr>
            <p:spPr bwMode="auto">
              <a:xfrm>
                <a:off x="1823" y="687"/>
                <a:ext cx="219" cy="38"/>
              </a:xfrm>
              <a:custGeom>
                <a:avLst/>
                <a:gdLst>
                  <a:gd name="T0" fmla="*/ 15 w 219"/>
                  <a:gd name="T1" fmla="*/ 0 h 38"/>
                  <a:gd name="T2" fmla="*/ 204 w 219"/>
                  <a:gd name="T3" fmla="*/ 0 h 38"/>
                  <a:gd name="T4" fmla="*/ 219 w 219"/>
                  <a:gd name="T5" fmla="*/ 38 h 38"/>
                  <a:gd name="T6" fmla="*/ 0 w 219"/>
                  <a:gd name="T7" fmla="*/ 38 h 38"/>
                  <a:gd name="T8" fmla="*/ 15 w 219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38">
                    <a:moveTo>
                      <a:pt x="15" y="0"/>
                    </a:moveTo>
                    <a:lnTo>
                      <a:pt x="204" y="0"/>
                    </a:lnTo>
                    <a:lnTo>
                      <a:pt x="219" y="38"/>
                    </a:lnTo>
                    <a:lnTo>
                      <a:pt x="0" y="38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5" name="Line 15"/>
              <p:cNvSpPr>
                <a:spLocks noChangeShapeType="1"/>
              </p:cNvSpPr>
              <p:nvPr/>
            </p:nvSpPr>
            <p:spPr bwMode="auto">
              <a:xfrm flipV="1">
                <a:off x="1838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6" name="Line 16"/>
              <p:cNvSpPr>
                <a:spLocks noChangeShapeType="1"/>
              </p:cNvSpPr>
              <p:nvPr/>
            </p:nvSpPr>
            <p:spPr bwMode="auto">
              <a:xfrm flipV="1">
                <a:off x="2027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7" name="Line 17"/>
              <p:cNvSpPr>
                <a:spLocks noChangeShapeType="1"/>
              </p:cNvSpPr>
              <p:nvPr/>
            </p:nvSpPr>
            <p:spPr bwMode="auto">
              <a:xfrm flipV="1">
                <a:off x="1996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8" name="Line 18"/>
              <p:cNvSpPr>
                <a:spLocks noChangeShapeType="1"/>
              </p:cNvSpPr>
              <p:nvPr/>
            </p:nvSpPr>
            <p:spPr bwMode="auto">
              <a:xfrm flipV="1">
                <a:off x="1965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9" name="Line 19"/>
              <p:cNvSpPr>
                <a:spLocks noChangeShapeType="1"/>
              </p:cNvSpPr>
              <p:nvPr/>
            </p:nvSpPr>
            <p:spPr bwMode="auto">
              <a:xfrm flipV="1">
                <a:off x="1933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0" name="Line 20"/>
              <p:cNvSpPr>
                <a:spLocks noChangeShapeType="1"/>
              </p:cNvSpPr>
              <p:nvPr/>
            </p:nvSpPr>
            <p:spPr bwMode="auto">
              <a:xfrm flipV="1">
                <a:off x="1901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1" name="Line 21"/>
              <p:cNvSpPr>
                <a:spLocks noChangeShapeType="1"/>
              </p:cNvSpPr>
              <p:nvPr/>
            </p:nvSpPr>
            <p:spPr bwMode="auto">
              <a:xfrm flipV="1">
                <a:off x="1870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44" name="Group 943"/>
          <p:cNvGrpSpPr/>
          <p:nvPr/>
        </p:nvGrpSpPr>
        <p:grpSpPr>
          <a:xfrm>
            <a:off x="-7324505" y="241482"/>
            <a:ext cx="375067" cy="4085298"/>
            <a:chOff x="3952448" y="245827"/>
            <a:chExt cx="382588" cy="4167217"/>
          </a:xfrm>
        </p:grpSpPr>
        <p:grpSp>
          <p:nvGrpSpPr>
            <p:cNvPr id="945" name="Group 260"/>
            <p:cNvGrpSpPr>
              <a:grpSpLocks noChangeAspect="1"/>
            </p:cNvGrpSpPr>
            <p:nvPr/>
          </p:nvGrpSpPr>
          <p:grpSpPr bwMode="auto">
            <a:xfrm>
              <a:off x="3985700" y="1322349"/>
              <a:ext cx="316085" cy="317115"/>
              <a:chOff x="6525" y="1171"/>
              <a:chExt cx="244" cy="197"/>
            </a:xfrm>
          </p:grpSpPr>
          <p:sp>
            <p:nvSpPr>
              <p:cNvPr id="988" name="Rectangle 261"/>
              <p:cNvSpPr>
                <a:spLocks noChangeArrowheads="1"/>
              </p:cNvSpPr>
              <p:nvPr/>
            </p:nvSpPr>
            <p:spPr bwMode="auto">
              <a:xfrm>
                <a:off x="6525" y="1330"/>
                <a:ext cx="35" cy="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9" name="Rectangle 262"/>
              <p:cNvSpPr>
                <a:spLocks noChangeArrowheads="1"/>
              </p:cNvSpPr>
              <p:nvPr/>
            </p:nvSpPr>
            <p:spPr bwMode="auto">
              <a:xfrm>
                <a:off x="6594" y="1279"/>
                <a:ext cx="36" cy="8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0" name="Rectangle 263"/>
              <p:cNvSpPr>
                <a:spLocks noChangeArrowheads="1"/>
              </p:cNvSpPr>
              <p:nvPr/>
            </p:nvSpPr>
            <p:spPr bwMode="auto">
              <a:xfrm>
                <a:off x="6664" y="1225"/>
                <a:ext cx="35" cy="1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1" name="Rectangle 264"/>
              <p:cNvSpPr>
                <a:spLocks noChangeArrowheads="1"/>
              </p:cNvSpPr>
              <p:nvPr/>
            </p:nvSpPr>
            <p:spPr bwMode="auto">
              <a:xfrm>
                <a:off x="6734" y="1171"/>
                <a:ext cx="3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6" name="Group 267"/>
            <p:cNvGrpSpPr>
              <a:grpSpLocks noChangeAspect="1"/>
            </p:cNvGrpSpPr>
            <p:nvPr/>
          </p:nvGrpSpPr>
          <p:grpSpPr bwMode="auto">
            <a:xfrm>
              <a:off x="3977388" y="4080335"/>
              <a:ext cx="332709" cy="332709"/>
              <a:chOff x="3792" y="2076"/>
              <a:chExt cx="249" cy="249"/>
            </a:xfrm>
          </p:grpSpPr>
          <p:sp>
            <p:nvSpPr>
              <p:cNvPr id="985" name="Freeform 268"/>
              <p:cNvSpPr>
                <a:spLocks/>
              </p:cNvSpPr>
              <p:nvPr/>
            </p:nvSpPr>
            <p:spPr bwMode="auto">
              <a:xfrm>
                <a:off x="3792" y="2076"/>
                <a:ext cx="249" cy="249"/>
              </a:xfrm>
              <a:custGeom>
                <a:avLst/>
                <a:gdLst>
                  <a:gd name="T0" fmla="*/ 249 w 249"/>
                  <a:gd name="T1" fmla="*/ 249 h 249"/>
                  <a:gd name="T2" fmla="*/ 0 w 249"/>
                  <a:gd name="T3" fmla="*/ 249 h 249"/>
                  <a:gd name="T4" fmla="*/ 0 w 249"/>
                  <a:gd name="T5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" h="249">
                    <a:moveTo>
                      <a:pt x="249" y="249"/>
                    </a:moveTo>
                    <a:lnTo>
                      <a:pt x="0" y="249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6" name="Freeform 269"/>
              <p:cNvSpPr>
                <a:spLocks/>
              </p:cNvSpPr>
              <p:nvPr/>
            </p:nvSpPr>
            <p:spPr bwMode="auto">
              <a:xfrm>
                <a:off x="3977" y="2136"/>
                <a:ext cx="64" cy="65"/>
              </a:xfrm>
              <a:custGeom>
                <a:avLst/>
                <a:gdLst>
                  <a:gd name="T0" fmla="*/ 0 w 64"/>
                  <a:gd name="T1" fmla="*/ 0 h 65"/>
                  <a:gd name="T2" fmla="*/ 64 w 64"/>
                  <a:gd name="T3" fmla="*/ 0 h 65"/>
                  <a:gd name="T4" fmla="*/ 64 w 64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64" y="0"/>
                    </a:lnTo>
                    <a:lnTo>
                      <a:pt x="64" y="6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7" name="Freeform 270"/>
              <p:cNvSpPr>
                <a:spLocks/>
              </p:cNvSpPr>
              <p:nvPr/>
            </p:nvSpPr>
            <p:spPr bwMode="auto">
              <a:xfrm>
                <a:off x="3832" y="2136"/>
                <a:ext cx="209" cy="142"/>
              </a:xfrm>
              <a:custGeom>
                <a:avLst/>
                <a:gdLst>
                  <a:gd name="T0" fmla="*/ 209 w 209"/>
                  <a:gd name="T1" fmla="*/ 0 h 142"/>
                  <a:gd name="T2" fmla="*/ 106 w 209"/>
                  <a:gd name="T3" fmla="*/ 94 h 142"/>
                  <a:gd name="T4" fmla="*/ 82 w 209"/>
                  <a:gd name="T5" fmla="*/ 65 h 142"/>
                  <a:gd name="T6" fmla="*/ 0 w 209"/>
                  <a:gd name="T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" h="142">
                    <a:moveTo>
                      <a:pt x="209" y="0"/>
                    </a:moveTo>
                    <a:lnTo>
                      <a:pt x="106" y="94"/>
                    </a:lnTo>
                    <a:lnTo>
                      <a:pt x="82" y="65"/>
                    </a:lnTo>
                    <a:lnTo>
                      <a:pt x="0" y="14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7" name="Group 286"/>
            <p:cNvGrpSpPr>
              <a:grpSpLocks noChangeAspect="1"/>
            </p:cNvGrpSpPr>
            <p:nvPr/>
          </p:nvGrpSpPr>
          <p:grpSpPr bwMode="auto">
            <a:xfrm>
              <a:off x="3971502" y="3578427"/>
              <a:ext cx="344481" cy="343058"/>
              <a:chOff x="6524" y="2236"/>
              <a:chExt cx="242" cy="241"/>
            </a:xfrm>
          </p:grpSpPr>
          <p:sp>
            <p:nvSpPr>
              <p:cNvPr id="980" name="Freeform 287"/>
              <p:cNvSpPr>
                <a:spLocks/>
              </p:cNvSpPr>
              <p:nvPr/>
            </p:nvSpPr>
            <p:spPr bwMode="auto">
              <a:xfrm>
                <a:off x="6524" y="2236"/>
                <a:ext cx="242" cy="165"/>
              </a:xfrm>
              <a:custGeom>
                <a:avLst/>
                <a:gdLst>
                  <a:gd name="T0" fmla="*/ 0 w 333"/>
                  <a:gd name="T1" fmla="*/ 216 h 227"/>
                  <a:gd name="T2" fmla="*/ 0 w 333"/>
                  <a:gd name="T3" fmla="*/ 167 h 227"/>
                  <a:gd name="T4" fmla="*/ 167 w 333"/>
                  <a:gd name="T5" fmla="*/ 0 h 227"/>
                  <a:gd name="T6" fmla="*/ 333 w 333"/>
                  <a:gd name="T7" fmla="*/ 167 h 227"/>
                  <a:gd name="T8" fmla="*/ 333 w 333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227">
                    <a:moveTo>
                      <a:pt x="0" y="216"/>
                    </a:moveTo>
                    <a:cubicBezTo>
                      <a:pt x="0" y="167"/>
                      <a:pt x="0" y="167"/>
                      <a:pt x="0" y="167"/>
                    </a:cubicBezTo>
                    <a:cubicBezTo>
                      <a:pt x="0" y="75"/>
                      <a:pt x="75" y="0"/>
                      <a:pt x="167" y="0"/>
                    </a:cubicBezTo>
                    <a:cubicBezTo>
                      <a:pt x="258" y="0"/>
                      <a:pt x="333" y="75"/>
                      <a:pt x="333" y="167"/>
                    </a:cubicBezTo>
                    <a:cubicBezTo>
                      <a:pt x="333" y="227"/>
                      <a:pt x="333" y="227"/>
                      <a:pt x="333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1" name="Freeform 288"/>
              <p:cNvSpPr>
                <a:spLocks/>
              </p:cNvSpPr>
              <p:nvPr/>
            </p:nvSpPr>
            <p:spPr bwMode="auto">
              <a:xfrm>
                <a:off x="6524" y="2374"/>
                <a:ext cx="39" cy="91"/>
              </a:xfrm>
              <a:custGeom>
                <a:avLst/>
                <a:gdLst>
                  <a:gd name="T0" fmla="*/ 53 w 53"/>
                  <a:gd name="T1" fmla="*/ 125 h 125"/>
                  <a:gd name="T2" fmla="*/ 30 w 53"/>
                  <a:gd name="T3" fmla="*/ 125 h 125"/>
                  <a:gd name="T4" fmla="*/ 0 w 53"/>
                  <a:gd name="T5" fmla="*/ 95 h 125"/>
                  <a:gd name="T6" fmla="*/ 0 w 53"/>
                  <a:gd name="T7" fmla="*/ 30 h 125"/>
                  <a:gd name="T8" fmla="*/ 30 w 53"/>
                  <a:gd name="T9" fmla="*/ 0 h 125"/>
                  <a:gd name="T10" fmla="*/ 53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53" y="125"/>
                    </a:moveTo>
                    <a:cubicBezTo>
                      <a:pt x="30" y="125"/>
                      <a:pt x="30" y="125"/>
                      <a:pt x="30" y="125"/>
                    </a:cubicBezTo>
                    <a:cubicBezTo>
                      <a:pt x="13" y="125"/>
                      <a:pt x="0" y="112"/>
                      <a:pt x="0" y="9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2" name="Rectangle 289"/>
              <p:cNvSpPr>
                <a:spLocks noChangeArrowheads="1"/>
              </p:cNvSpPr>
              <p:nvPr/>
            </p:nvSpPr>
            <p:spPr bwMode="auto">
              <a:xfrm>
                <a:off x="6563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3" name="Freeform 290"/>
              <p:cNvSpPr>
                <a:spLocks/>
              </p:cNvSpPr>
              <p:nvPr/>
            </p:nvSpPr>
            <p:spPr bwMode="auto">
              <a:xfrm>
                <a:off x="6727" y="2374"/>
                <a:ext cx="39" cy="91"/>
              </a:xfrm>
              <a:custGeom>
                <a:avLst/>
                <a:gdLst>
                  <a:gd name="T0" fmla="*/ 0 w 53"/>
                  <a:gd name="T1" fmla="*/ 125 h 125"/>
                  <a:gd name="T2" fmla="*/ 23 w 53"/>
                  <a:gd name="T3" fmla="*/ 125 h 125"/>
                  <a:gd name="T4" fmla="*/ 53 w 53"/>
                  <a:gd name="T5" fmla="*/ 95 h 125"/>
                  <a:gd name="T6" fmla="*/ 53 w 53"/>
                  <a:gd name="T7" fmla="*/ 30 h 125"/>
                  <a:gd name="T8" fmla="*/ 23 w 53"/>
                  <a:gd name="T9" fmla="*/ 0 h 125"/>
                  <a:gd name="T10" fmla="*/ 0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0" y="125"/>
                    </a:moveTo>
                    <a:cubicBezTo>
                      <a:pt x="23" y="125"/>
                      <a:pt x="23" y="125"/>
                      <a:pt x="23" y="125"/>
                    </a:cubicBezTo>
                    <a:cubicBezTo>
                      <a:pt x="40" y="125"/>
                      <a:pt x="53" y="112"/>
                      <a:pt x="53" y="9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13"/>
                      <a:pt x="40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4" name="Rectangle 291"/>
              <p:cNvSpPr>
                <a:spLocks noChangeArrowheads="1"/>
              </p:cNvSpPr>
              <p:nvPr/>
            </p:nvSpPr>
            <p:spPr bwMode="auto">
              <a:xfrm>
                <a:off x="6684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8" name="Group 331"/>
            <p:cNvGrpSpPr>
              <a:grpSpLocks noChangeAspect="1"/>
            </p:cNvGrpSpPr>
            <p:nvPr/>
          </p:nvGrpSpPr>
          <p:grpSpPr bwMode="auto">
            <a:xfrm>
              <a:off x="3973648" y="2750448"/>
              <a:ext cx="340189" cy="259702"/>
              <a:chOff x="6538" y="1680"/>
              <a:chExt cx="245" cy="212"/>
            </a:xfrm>
          </p:grpSpPr>
          <p:sp>
            <p:nvSpPr>
              <p:cNvPr id="977" name="Freeform 332"/>
              <p:cNvSpPr>
                <a:spLocks/>
              </p:cNvSpPr>
              <p:nvPr/>
            </p:nvSpPr>
            <p:spPr bwMode="auto">
              <a:xfrm>
                <a:off x="6538" y="1680"/>
                <a:ext cx="245" cy="121"/>
              </a:xfrm>
              <a:custGeom>
                <a:avLst/>
                <a:gdLst>
                  <a:gd name="T0" fmla="*/ 0 w 245"/>
                  <a:gd name="T1" fmla="*/ 61 h 121"/>
                  <a:gd name="T2" fmla="*/ 123 w 245"/>
                  <a:gd name="T3" fmla="*/ 0 h 121"/>
                  <a:gd name="T4" fmla="*/ 245 w 245"/>
                  <a:gd name="T5" fmla="*/ 61 h 121"/>
                  <a:gd name="T6" fmla="*/ 123 w 245"/>
                  <a:gd name="T7" fmla="*/ 121 h 121"/>
                  <a:gd name="T8" fmla="*/ 0 w 245"/>
                  <a:gd name="T9" fmla="*/ 6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121">
                    <a:moveTo>
                      <a:pt x="0" y="61"/>
                    </a:moveTo>
                    <a:lnTo>
                      <a:pt x="123" y="0"/>
                    </a:lnTo>
                    <a:lnTo>
                      <a:pt x="245" y="61"/>
                    </a:lnTo>
                    <a:lnTo>
                      <a:pt x="123" y="121"/>
                    </a:lnTo>
                    <a:lnTo>
                      <a:pt x="0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8" name="Freeform 333"/>
              <p:cNvSpPr>
                <a:spLocks/>
              </p:cNvSpPr>
              <p:nvPr/>
            </p:nvSpPr>
            <p:spPr bwMode="auto">
              <a:xfrm>
                <a:off x="6538" y="1763"/>
                <a:ext cx="245" cy="84"/>
              </a:xfrm>
              <a:custGeom>
                <a:avLst/>
                <a:gdLst>
                  <a:gd name="T0" fmla="*/ 47 w 245"/>
                  <a:gd name="T1" fmla="*/ 1 h 84"/>
                  <a:gd name="T2" fmla="*/ 0 w 245"/>
                  <a:gd name="T3" fmla="*/ 23 h 84"/>
                  <a:gd name="T4" fmla="*/ 123 w 245"/>
                  <a:gd name="T5" fmla="*/ 84 h 84"/>
                  <a:gd name="T6" fmla="*/ 245 w 245"/>
                  <a:gd name="T7" fmla="*/ 23 h 84"/>
                  <a:gd name="T8" fmla="*/ 200 w 245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4">
                    <a:moveTo>
                      <a:pt x="47" y="1"/>
                    </a:moveTo>
                    <a:lnTo>
                      <a:pt x="0" y="23"/>
                    </a:lnTo>
                    <a:lnTo>
                      <a:pt x="123" y="84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9" name="Freeform 334"/>
              <p:cNvSpPr>
                <a:spLocks/>
              </p:cNvSpPr>
              <p:nvPr/>
            </p:nvSpPr>
            <p:spPr bwMode="auto">
              <a:xfrm>
                <a:off x="6538" y="1809"/>
                <a:ext cx="245" cy="83"/>
              </a:xfrm>
              <a:custGeom>
                <a:avLst/>
                <a:gdLst>
                  <a:gd name="T0" fmla="*/ 47 w 245"/>
                  <a:gd name="T1" fmla="*/ 0 h 83"/>
                  <a:gd name="T2" fmla="*/ 0 w 245"/>
                  <a:gd name="T3" fmla="*/ 23 h 83"/>
                  <a:gd name="T4" fmla="*/ 123 w 245"/>
                  <a:gd name="T5" fmla="*/ 83 h 83"/>
                  <a:gd name="T6" fmla="*/ 245 w 245"/>
                  <a:gd name="T7" fmla="*/ 23 h 83"/>
                  <a:gd name="T8" fmla="*/ 200 w 245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3">
                    <a:moveTo>
                      <a:pt x="47" y="0"/>
                    </a:moveTo>
                    <a:lnTo>
                      <a:pt x="0" y="23"/>
                    </a:lnTo>
                    <a:lnTo>
                      <a:pt x="123" y="83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9" name="Group 294"/>
            <p:cNvGrpSpPr>
              <a:grpSpLocks noChangeAspect="1"/>
            </p:cNvGrpSpPr>
            <p:nvPr/>
          </p:nvGrpSpPr>
          <p:grpSpPr bwMode="auto">
            <a:xfrm>
              <a:off x="3964539" y="2264819"/>
              <a:ext cx="358406" cy="326781"/>
              <a:chOff x="6535" y="1471"/>
              <a:chExt cx="238" cy="217"/>
            </a:xfrm>
          </p:grpSpPr>
          <p:sp>
            <p:nvSpPr>
              <p:cNvPr id="975" name="Freeform 295"/>
              <p:cNvSpPr>
                <a:spLocks/>
              </p:cNvSpPr>
              <p:nvPr/>
            </p:nvSpPr>
            <p:spPr bwMode="auto">
              <a:xfrm>
                <a:off x="6535" y="1471"/>
                <a:ext cx="238" cy="217"/>
              </a:xfrm>
              <a:custGeom>
                <a:avLst/>
                <a:gdLst>
                  <a:gd name="T0" fmla="*/ 306 w 329"/>
                  <a:gd name="T1" fmla="*/ 153 h 299"/>
                  <a:gd name="T2" fmla="*/ 329 w 329"/>
                  <a:gd name="T3" fmla="*/ 93 h 299"/>
                  <a:gd name="T4" fmla="*/ 236 w 329"/>
                  <a:gd name="T5" fmla="*/ 0 h 299"/>
                  <a:gd name="T6" fmla="*/ 164 w 329"/>
                  <a:gd name="T7" fmla="*/ 34 h 299"/>
                  <a:gd name="T8" fmla="*/ 93 w 329"/>
                  <a:gd name="T9" fmla="*/ 0 h 299"/>
                  <a:gd name="T10" fmla="*/ 0 w 329"/>
                  <a:gd name="T11" fmla="*/ 93 h 299"/>
                  <a:gd name="T12" fmla="*/ 23 w 329"/>
                  <a:gd name="T13" fmla="*/ 154 h 299"/>
                  <a:gd name="T14" fmla="*/ 23 w 329"/>
                  <a:gd name="T15" fmla="*/ 154 h 299"/>
                  <a:gd name="T16" fmla="*/ 23 w 329"/>
                  <a:gd name="T17" fmla="*/ 154 h 299"/>
                  <a:gd name="T18" fmla="*/ 30 w 329"/>
                  <a:gd name="T19" fmla="*/ 162 h 299"/>
                  <a:gd name="T20" fmla="*/ 164 w 329"/>
                  <a:gd name="T21" fmla="*/ 299 h 299"/>
                  <a:gd name="T22" fmla="*/ 298 w 329"/>
                  <a:gd name="T23" fmla="*/ 162 h 299"/>
                  <a:gd name="T24" fmla="*/ 306 w 329"/>
                  <a:gd name="T25" fmla="*/ 154 h 299"/>
                  <a:gd name="T26" fmla="*/ 306 w 329"/>
                  <a:gd name="T27" fmla="*/ 154 h 299"/>
                  <a:gd name="T28" fmla="*/ 306 w 329"/>
                  <a:gd name="T29" fmla="*/ 15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9" h="299">
                    <a:moveTo>
                      <a:pt x="306" y="153"/>
                    </a:moveTo>
                    <a:cubicBezTo>
                      <a:pt x="320" y="137"/>
                      <a:pt x="329" y="116"/>
                      <a:pt x="329" y="93"/>
                    </a:cubicBezTo>
                    <a:cubicBezTo>
                      <a:pt x="329" y="42"/>
                      <a:pt x="287" y="0"/>
                      <a:pt x="236" y="0"/>
                    </a:cubicBezTo>
                    <a:cubicBezTo>
                      <a:pt x="207" y="0"/>
                      <a:pt x="181" y="14"/>
                      <a:pt x="164" y="34"/>
                    </a:cubicBezTo>
                    <a:cubicBezTo>
                      <a:pt x="147" y="14"/>
                      <a:pt x="122" y="0"/>
                      <a:pt x="93" y="0"/>
                    </a:cubicBezTo>
                    <a:cubicBezTo>
                      <a:pt x="41" y="0"/>
                      <a:pt x="0" y="42"/>
                      <a:pt x="0" y="93"/>
                    </a:cubicBezTo>
                    <a:cubicBezTo>
                      <a:pt x="0" y="116"/>
                      <a:pt x="8" y="137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5" y="156"/>
                      <a:pt x="28" y="159"/>
                      <a:pt x="30" y="162"/>
                    </a:cubicBezTo>
                    <a:cubicBezTo>
                      <a:pt x="164" y="299"/>
                      <a:pt x="164" y="299"/>
                      <a:pt x="164" y="299"/>
                    </a:cubicBezTo>
                    <a:cubicBezTo>
                      <a:pt x="298" y="162"/>
                      <a:pt x="298" y="162"/>
                      <a:pt x="298" y="162"/>
                    </a:cubicBezTo>
                    <a:cubicBezTo>
                      <a:pt x="301" y="159"/>
                      <a:pt x="304" y="157"/>
                      <a:pt x="306" y="154"/>
                    </a:cubicBezTo>
                    <a:cubicBezTo>
                      <a:pt x="306" y="154"/>
                      <a:pt x="306" y="154"/>
                      <a:pt x="306" y="154"/>
                    </a:cubicBezTo>
                    <a:lnTo>
                      <a:pt x="306" y="15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6" name="Freeform 296"/>
              <p:cNvSpPr>
                <a:spLocks/>
              </p:cNvSpPr>
              <p:nvPr/>
            </p:nvSpPr>
            <p:spPr bwMode="auto">
              <a:xfrm>
                <a:off x="6557" y="1526"/>
                <a:ext cx="199" cy="93"/>
              </a:xfrm>
              <a:custGeom>
                <a:avLst/>
                <a:gdLst>
                  <a:gd name="T0" fmla="*/ 0 w 199"/>
                  <a:gd name="T1" fmla="*/ 62 h 93"/>
                  <a:gd name="T2" fmla="*/ 25 w 199"/>
                  <a:gd name="T3" fmla="*/ 62 h 93"/>
                  <a:gd name="T4" fmla="*/ 51 w 199"/>
                  <a:gd name="T5" fmla="*/ 20 h 93"/>
                  <a:gd name="T6" fmla="*/ 91 w 199"/>
                  <a:gd name="T7" fmla="*/ 93 h 93"/>
                  <a:gd name="T8" fmla="*/ 131 w 199"/>
                  <a:gd name="T9" fmla="*/ 0 h 93"/>
                  <a:gd name="T10" fmla="*/ 160 w 199"/>
                  <a:gd name="T11" fmla="*/ 57 h 93"/>
                  <a:gd name="T12" fmla="*/ 199 w 199"/>
                  <a:gd name="T13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93">
                    <a:moveTo>
                      <a:pt x="0" y="62"/>
                    </a:moveTo>
                    <a:lnTo>
                      <a:pt x="25" y="62"/>
                    </a:lnTo>
                    <a:lnTo>
                      <a:pt x="51" y="20"/>
                    </a:lnTo>
                    <a:lnTo>
                      <a:pt x="91" y="93"/>
                    </a:lnTo>
                    <a:lnTo>
                      <a:pt x="131" y="0"/>
                    </a:lnTo>
                    <a:lnTo>
                      <a:pt x="160" y="57"/>
                    </a:lnTo>
                    <a:lnTo>
                      <a:pt x="199" y="57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0" name="Group 304"/>
            <p:cNvGrpSpPr>
              <a:grpSpLocks noChangeAspect="1"/>
            </p:cNvGrpSpPr>
            <p:nvPr/>
          </p:nvGrpSpPr>
          <p:grpSpPr bwMode="auto">
            <a:xfrm>
              <a:off x="3966187" y="3168998"/>
              <a:ext cx="355110" cy="250581"/>
              <a:chOff x="6500" y="1977"/>
              <a:chExt cx="248" cy="175"/>
            </a:xfrm>
          </p:grpSpPr>
          <p:sp>
            <p:nvSpPr>
              <p:cNvPr id="969" name="Oval 305"/>
              <p:cNvSpPr>
                <a:spLocks noChangeArrowheads="1"/>
              </p:cNvSpPr>
              <p:nvPr/>
            </p:nvSpPr>
            <p:spPr bwMode="auto">
              <a:xfrm>
                <a:off x="6533" y="2006"/>
                <a:ext cx="71" cy="71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0" name="Freeform 306"/>
              <p:cNvSpPr>
                <a:spLocks/>
              </p:cNvSpPr>
              <p:nvPr/>
            </p:nvSpPr>
            <p:spPr bwMode="auto">
              <a:xfrm>
                <a:off x="6522" y="2077"/>
                <a:ext cx="93" cy="46"/>
              </a:xfrm>
              <a:custGeom>
                <a:avLst/>
                <a:gdLst>
                  <a:gd name="T0" fmla="*/ 0 w 128"/>
                  <a:gd name="T1" fmla="*/ 64 h 64"/>
                  <a:gd name="T2" fmla="*/ 64 w 128"/>
                  <a:gd name="T3" fmla="*/ 0 h 64"/>
                  <a:gd name="T4" fmla="*/ 128 w 128"/>
                  <a:gd name="T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64">
                    <a:moveTo>
                      <a:pt x="0" y="64"/>
                    </a:moveTo>
                    <a:cubicBezTo>
                      <a:pt x="0" y="29"/>
                      <a:pt x="28" y="0"/>
                      <a:pt x="64" y="0"/>
                    </a:cubicBezTo>
                    <a:cubicBezTo>
                      <a:pt x="99" y="0"/>
                      <a:pt x="128" y="29"/>
                      <a:pt x="128" y="6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1" name="Line 307"/>
              <p:cNvSpPr>
                <a:spLocks noChangeShapeType="1"/>
              </p:cNvSpPr>
              <p:nvPr/>
            </p:nvSpPr>
            <p:spPr bwMode="auto">
              <a:xfrm>
                <a:off x="6636" y="200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2" name="Line 308"/>
              <p:cNvSpPr>
                <a:spLocks noChangeShapeType="1"/>
              </p:cNvSpPr>
              <p:nvPr/>
            </p:nvSpPr>
            <p:spPr bwMode="auto">
              <a:xfrm>
                <a:off x="6636" y="2062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3" name="Line 309"/>
              <p:cNvSpPr>
                <a:spLocks noChangeShapeType="1"/>
              </p:cNvSpPr>
              <p:nvPr/>
            </p:nvSpPr>
            <p:spPr bwMode="auto">
              <a:xfrm>
                <a:off x="6636" y="211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4" name="Rectangle 310"/>
              <p:cNvSpPr>
                <a:spLocks noChangeArrowheads="1"/>
              </p:cNvSpPr>
              <p:nvPr/>
            </p:nvSpPr>
            <p:spPr bwMode="auto">
              <a:xfrm>
                <a:off x="6500" y="1977"/>
                <a:ext cx="248" cy="17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1" name="Group 35"/>
            <p:cNvGrpSpPr>
              <a:grpSpLocks noChangeAspect="1"/>
            </p:cNvGrpSpPr>
            <p:nvPr/>
          </p:nvGrpSpPr>
          <p:grpSpPr bwMode="auto">
            <a:xfrm>
              <a:off x="3952448" y="782500"/>
              <a:ext cx="382588" cy="381000"/>
              <a:chOff x="1409" y="1200"/>
              <a:chExt cx="241" cy="240"/>
            </a:xfrm>
          </p:grpSpPr>
          <p:sp>
            <p:nvSpPr>
              <p:cNvPr id="965" name="Freeform 36"/>
              <p:cNvSpPr>
                <a:spLocks/>
              </p:cNvSpPr>
              <p:nvPr/>
            </p:nvSpPr>
            <p:spPr bwMode="auto">
              <a:xfrm>
                <a:off x="1409" y="1293"/>
                <a:ext cx="241" cy="114"/>
              </a:xfrm>
              <a:custGeom>
                <a:avLst/>
                <a:gdLst>
                  <a:gd name="T0" fmla="*/ 88 w 333"/>
                  <a:gd name="T1" fmla="*/ 157 h 157"/>
                  <a:gd name="T2" fmla="*/ 0 w 333"/>
                  <a:gd name="T3" fmla="*/ 157 h 157"/>
                  <a:gd name="T4" fmla="*/ 0 w 333"/>
                  <a:gd name="T5" fmla="*/ 18 h 157"/>
                  <a:gd name="T6" fmla="*/ 18 w 333"/>
                  <a:gd name="T7" fmla="*/ 0 h 157"/>
                  <a:gd name="T8" fmla="*/ 315 w 333"/>
                  <a:gd name="T9" fmla="*/ 0 h 157"/>
                  <a:gd name="T10" fmla="*/ 333 w 333"/>
                  <a:gd name="T11" fmla="*/ 18 h 157"/>
                  <a:gd name="T12" fmla="*/ 333 w 333"/>
                  <a:gd name="T13" fmla="*/ 157 h 157"/>
                  <a:gd name="T14" fmla="*/ 243 w 333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157">
                    <a:moveTo>
                      <a:pt x="88" y="157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5" y="0"/>
                      <a:pt x="333" y="8"/>
                      <a:pt x="333" y="18"/>
                    </a:cubicBezTo>
                    <a:cubicBezTo>
                      <a:pt x="333" y="157"/>
                      <a:pt x="333" y="157"/>
                      <a:pt x="333" y="157"/>
                    </a:cubicBezTo>
                    <a:cubicBezTo>
                      <a:pt x="243" y="157"/>
                      <a:pt x="243" y="157"/>
                      <a:pt x="243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6" name="Freeform 37"/>
              <p:cNvSpPr>
                <a:spLocks/>
              </p:cNvSpPr>
              <p:nvPr/>
            </p:nvSpPr>
            <p:spPr bwMode="auto">
              <a:xfrm>
                <a:off x="1472" y="1200"/>
                <a:ext cx="113" cy="93"/>
              </a:xfrm>
              <a:custGeom>
                <a:avLst/>
                <a:gdLst>
                  <a:gd name="T0" fmla="*/ 0 w 113"/>
                  <a:gd name="T1" fmla="*/ 93 h 93"/>
                  <a:gd name="T2" fmla="*/ 0 w 113"/>
                  <a:gd name="T3" fmla="*/ 0 h 93"/>
                  <a:gd name="T4" fmla="*/ 113 w 113"/>
                  <a:gd name="T5" fmla="*/ 0 h 93"/>
                  <a:gd name="T6" fmla="*/ 113 w 113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93">
                    <a:moveTo>
                      <a:pt x="0" y="93"/>
                    </a:moveTo>
                    <a:lnTo>
                      <a:pt x="0" y="0"/>
                    </a:lnTo>
                    <a:lnTo>
                      <a:pt x="113" y="0"/>
                    </a:lnTo>
                    <a:lnTo>
                      <a:pt x="113" y="9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7" name="Rectangle 38"/>
              <p:cNvSpPr>
                <a:spLocks noChangeArrowheads="1"/>
              </p:cNvSpPr>
              <p:nvPr/>
            </p:nvSpPr>
            <p:spPr bwMode="auto">
              <a:xfrm>
                <a:off x="1472" y="1361"/>
                <a:ext cx="113" cy="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8" name="Oval 39"/>
              <p:cNvSpPr>
                <a:spLocks noChangeArrowheads="1"/>
              </p:cNvSpPr>
              <p:nvPr/>
            </p:nvSpPr>
            <p:spPr bwMode="auto">
              <a:xfrm>
                <a:off x="1435" y="1322"/>
                <a:ext cx="10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2" name="Group 85"/>
            <p:cNvGrpSpPr>
              <a:grpSpLocks noChangeAspect="1"/>
            </p:cNvGrpSpPr>
            <p:nvPr/>
          </p:nvGrpSpPr>
          <p:grpSpPr bwMode="auto">
            <a:xfrm>
              <a:off x="4025473" y="245827"/>
              <a:ext cx="236538" cy="377825"/>
              <a:chOff x="2495" y="148"/>
              <a:chExt cx="149" cy="238"/>
            </a:xfrm>
          </p:grpSpPr>
          <p:sp>
            <p:nvSpPr>
              <p:cNvPr id="961" name="Rectangle 86"/>
              <p:cNvSpPr>
                <a:spLocks noChangeArrowheads="1"/>
              </p:cNvSpPr>
              <p:nvPr/>
            </p:nvSpPr>
            <p:spPr bwMode="auto">
              <a:xfrm>
                <a:off x="2495" y="148"/>
                <a:ext cx="149" cy="2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2" name="Line 87"/>
              <p:cNvSpPr>
                <a:spLocks noChangeShapeType="1"/>
              </p:cNvSpPr>
              <p:nvPr/>
            </p:nvSpPr>
            <p:spPr bwMode="auto">
              <a:xfrm>
                <a:off x="2495" y="177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3" name="Line 88"/>
              <p:cNvSpPr>
                <a:spLocks noChangeShapeType="1"/>
              </p:cNvSpPr>
              <p:nvPr/>
            </p:nvSpPr>
            <p:spPr bwMode="auto">
              <a:xfrm>
                <a:off x="2495" y="320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4" name="Line 89"/>
              <p:cNvSpPr>
                <a:spLocks noChangeShapeType="1"/>
              </p:cNvSpPr>
              <p:nvPr/>
            </p:nvSpPr>
            <p:spPr bwMode="auto">
              <a:xfrm>
                <a:off x="2561" y="353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3" name="Group 24"/>
            <p:cNvGrpSpPr>
              <a:grpSpLocks noChangeAspect="1"/>
            </p:cNvGrpSpPr>
            <p:nvPr/>
          </p:nvGrpSpPr>
          <p:grpSpPr bwMode="auto">
            <a:xfrm>
              <a:off x="3961114" y="1798313"/>
              <a:ext cx="365256" cy="307658"/>
              <a:chOff x="2474" y="1101"/>
              <a:chExt cx="260" cy="219"/>
            </a:xfrm>
          </p:grpSpPr>
          <p:sp>
            <p:nvSpPr>
              <p:cNvPr id="954" name="Freeform 25"/>
              <p:cNvSpPr>
                <a:spLocks/>
              </p:cNvSpPr>
              <p:nvPr/>
            </p:nvSpPr>
            <p:spPr bwMode="auto">
              <a:xfrm>
                <a:off x="2474" y="1180"/>
                <a:ext cx="260" cy="140"/>
              </a:xfrm>
              <a:custGeom>
                <a:avLst/>
                <a:gdLst>
                  <a:gd name="T0" fmla="*/ 60 w 260"/>
                  <a:gd name="T1" fmla="*/ 0 h 140"/>
                  <a:gd name="T2" fmla="*/ 199 w 260"/>
                  <a:gd name="T3" fmla="*/ 0 h 140"/>
                  <a:gd name="T4" fmla="*/ 260 w 260"/>
                  <a:gd name="T5" fmla="*/ 140 h 140"/>
                  <a:gd name="T6" fmla="*/ 0 w 260"/>
                  <a:gd name="T7" fmla="*/ 140 h 140"/>
                  <a:gd name="T8" fmla="*/ 60 w 260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40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40"/>
                    </a:lnTo>
                    <a:lnTo>
                      <a:pt x="0" y="140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5" name="Oval 26"/>
              <p:cNvSpPr>
                <a:spLocks noChangeArrowheads="1"/>
              </p:cNvSpPr>
              <p:nvPr/>
            </p:nvSpPr>
            <p:spPr bwMode="auto">
              <a:xfrm>
                <a:off x="2578" y="1101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6" name="Line 27"/>
              <p:cNvSpPr>
                <a:spLocks noChangeShapeType="1"/>
              </p:cNvSpPr>
              <p:nvPr/>
            </p:nvSpPr>
            <p:spPr bwMode="auto">
              <a:xfrm>
                <a:off x="2604" y="1153"/>
                <a:ext cx="0" cy="10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7" name="Line 28"/>
              <p:cNvSpPr>
                <a:spLocks noChangeShapeType="1"/>
              </p:cNvSpPr>
              <p:nvPr/>
            </p:nvSpPr>
            <p:spPr bwMode="auto">
              <a:xfrm>
                <a:off x="2503" y="1259"/>
                <a:ext cx="20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8" name="Line 29"/>
              <p:cNvSpPr>
                <a:spLocks noChangeShapeType="1"/>
              </p:cNvSpPr>
              <p:nvPr/>
            </p:nvSpPr>
            <p:spPr bwMode="auto">
              <a:xfrm flipH="1">
                <a:off x="2542" y="1259"/>
                <a:ext cx="12" cy="6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9" name="Line 30"/>
              <p:cNvSpPr>
                <a:spLocks noChangeShapeType="1"/>
              </p:cNvSpPr>
              <p:nvPr/>
            </p:nvSpPr>
            <p:spPr bwMode="auto">
              <a:xfrm>
                <a:off x="2634" y="1180"/>
                <a:ext cx="33" cy="14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0" name="Line 31"/>
              <p:cNvSpPr>
                <a:spLocks noChangeShapeType="1"/>
              </p:cNvSpPr>
              <p:nvPr/>
            </p:nvSpPr>
            <p:spPr bwMode="auto">
              <a:xfrm>
                <a:off x="2644" y="1224"/>
                <a:ext cx="4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92" name="Group 991"/>
          <p:cNvGrpSpPr/>
          <p:nvPr/>
        </p:nvGrpSpPr>
        <p:grpSpPr>
          <a:xfrm>
            <a:off x="-6195494" y="265604"/>
            <a:ext cx="375066" cy="4061176"/>
            <a:chOff x="5020135" y="270433"/>
            <a:chExt cx="382587" cy="4142611"/>
          </a:xfrm>
        </p:grpSpPr>
        <p:grpSp>
          <p:nvGrpSpPr>
            <p:cNvPr id="993" name="Group 196"/>
            <p:cNvGrpSpPr>
              <a:grpSpLocks noChangeAspect="1"/>
            </p:cNvGrpSpPr>
            <p:nvPr/>
          </p:nvGrpSpPr>
          <p:grpSpPr bwMode="auto">
            <a:xfrm>
              <a:off x="5109211" y="1171774"/>
              <a:ext cx="204434" cy="389553"/>
              <a:chOff x="7261" y="805"/>
              <a:chExt cx="127" cy="242"/>
            </a:xfrm>
          </p:grpSpPr>
          <p:sp>
            <p:nvSpPr>
              <p:cNvPr id="1032" name="Freeform 197"/>
              <p:cNvSpPr>
                <a:spLocks/>
              </p:cNvSpPr>
              <p:nvPr/>
            </p:nvSpPr>
            <p:spPr bwMode="auto">
              <a:xfrm>
                <a:off x="7323" y="805"/>
                <a:ext cx="65" cy="194"/>
              </a:xfrm>
              <a:custGeom>
                <a:avLst/>
                <a:gdLst>
                  <a:gd name="T0" fmla="*/ 90 w 90"/>
                  <a:gd name="T1" fmla="*/ 166 h 268"/>
                  <a:gd name="T2" fmla="*/ 90 w 90"/>
                  <a:gd name="T3" fmla="*/ 46 h 268"/>
                  <a:gd name="T4" fmla="*/ 45 w 90"/>
                  <a:gd name="T5" fmla="*/ 0 h 268"/>
                  <a:gd name="T6" fmla="*/ 0 w 90"/>
                  <a:gd name="T7" fmla="*/ 46 h 268"/>
                  <a:gd name="T8" fmla="*/ 0 w 90"/>
                  <a:gd name="T9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68">
                    <a:moveTo>
                      <a:pt x="90" y="166"/>
                    </a:move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0"/>
                      <a:pt x="70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3" name="Freeform 198"/>
              <p:cNvSpPr>
                <a:spLocks/>
              </p:cNvSpPr>
              <p:nvPr/>
            </p:nvSpPr>
            <p:spPr bwMode="auto">
              <a:xfrm>
                <a:off x="7261" y="805"/>
                <a:ext cx="95" cy="194"/>
              </a:xfrm>
              <a:custGeom>
                <a:avLst/>
                <a:gdLst>
                  <a:gd name="T0" fmla="*/ 131 w 131"/>
                  <a:gd name="T1" fmla="*/ 0 h 268"/>
                  <a:gd name="T2" fmla="*/ 45 w 131"/>
                  <a:gd name="T3" fmla="*/ 0 h 268"/>
                  <a:gd name="T4" fmla="*/ 0 w 131"/>
                  <a:gd name="T5" fmla="*/ 46 h 268"/>
                  <a:gd name="T6" fmla="*/ 0 w 131"/>
                  <a:gd name="T7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268">
                    <a:moveTo>
                      <a:pt x="131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4" name="Freeform 199"/>
              <p:cNvSpPr>
                <a:spLocks/>
              </p:cNvSpPr>
              <p:nvPr/>
            </p:nvSpPr>
            <p:spPr bwMode="auto">
              <a:xfrm>
                <a:off x="7322" y="992"/>
                <a:ext cx="66" cy="55"/>
              </a:xfrm>
              <a:custGeom>
                <a:avLst/>
                <a:gdLst>
                  <a:gd name="T0" fmla="*/ 91 w 91"/>
                  <a:gd name="T1" fmla="*/ 0 h 77"/>
                  <a:gd name="T2" fmla="*/ 91 w 91"/>
                  <a:gd name="T3" fmla="*/ 32 h 77"/>
                  <a:gd name="T4" fmla="*/ 46 w 91"/>
                  <a:gd name="T5" fmla="*/ 77 h 77"/>
                  <a:gd name="T6" fmla="*/ 0 w 91"/>
                  <a:gd name="T7" fmla="*/ 32 h 77"/>
                  <a:gd name="T8" fmla="*/ 0 w 91"/>
                  <a:gd name="T9" fmla="*/ 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7">
                    <a:moveTo>
                      <a:pt x="91" y="0"/>
                    </a:moveTo>
                    <a:cubicBezTo>
                      <a:pt x="91" y="32"/>
                      <a:pt x="91" y="32"/>
                      <a:pt x="91" y="32"/>
                    </a:cubicBezTo>
                    <a:cubicBezTo>
                      <a:pt x="91" y="57"/>
                      <a:pt x="71" y="77"/>
                      <a:pt x="46" y="77"/>
                    </a:cubicBezTo>
                    <a:cubicBezTo>
                      <a:pt x="21" y="77"/>
                      <a:pt x="0" y="57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5" name="Freeform 200"/>
              <p:cNvSpPr>
                <a:spLocks/>
              </p:cNvSpPr>
              <p:nvPr/>
            </p:nvSpPr>
            <p:spPr bwMode="auto">
              <a:xfrm>
                <a:off x="7261" y="996"/>
                <a:ext cx="95" cy="51"/>
              </a:xfrm>
              <a:custGeom>
                <a:avLst/>
                <a:gdLst>
                  <a:gd name="T0" fmla="*/ 131 w 131"/>
                  <a:gd name="T1" fmla="*/ 71 h 71"/>
                  <a:gd name="T2" fmla="*/ 45 w 131"/>
                  <a:gd name="T3" fmla="*/ 71 h 71"/>
                  <a:gd name="T4" fmla="*/ 0 w 131"/>
                  <a:gd name="T5" fmla="*/ 26 h 71"/>
                  <a:gd name="T6" fmla="*/ 0 w 13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71">
                    <a:moveTo>
                      <a:pt x="131" y="71"/>
                    </a:moveTo>
                    <a:cubicBezTo>
                      <a:pt x="45" y="71"/>
                      <a:pt x="45" y="71"/>
                      <a:pt x="45" y="71"/>
                    </a:cubicBezTo>
                    <a:cubicBezTo>
                      <a:pt x="20" y="71"/>
                      <a:pt x="0" y="51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6" name="Oval 201"/>
              <p:cNvSpPr>
                <a:spLocks noChangeArrowheads="1"/>
              </p:cNvSpPr>
              <p:nvPr/>
            </p:nvSpPr>
            <p:spPr bwMode="auto">
              <a:xfrm>
                <a:off x="7287" y="878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7" name="Oval 202"/>
              <p:cNvSpPr>
                <a:spLocks noChangeArrowheads="1"/>
              </p:cNvSpPr>
              <p:nvPr/>
            </p:nvSpPr>
            <p:spPr bwMode="auto">
              <a:xfrm>
                <a:off x="7287" y="923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8" name="Oval 203"/>
              <p:cNvSpPr>
                <a:spLocks noChangeArrowheads="1"/>
              </p:cNvSpPr>
              <p:nvPr/>
            </p:nvSpPr>
            <p:spPr bwMode="auto">
              <a:xfrm>
                <a:off x="7287" y="967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4" name="Group 273"/>
            <p:cNvGrpSpPr>
              <a:grpSpLocks noChangeAspect="1"/>
            </p:cNvGrpSpPr>
            <p:nvPr/>
          </p:nvGrpSpPr>
          <p:grpSpPr bwMode="auto">
            <a:xfrm>
              <a:off x="5069773" y="1710372"/>
              <a:ext cx="283311" cy="387943"/>
              <a:chOff x="7194" y="1126"/>
              <a:chExt cx="176" cy="241"/>
            </a:xfrm>
          </p:grpSpPr>
          <p:sp>
            <p:nvSpPr>
              <p:cNvPr id="1028" name="Freeform 274"/>
              <p:cNvSpPr>
                <a:spLocks/>
              </p:cNvSpPr>
              <p:nvPr/>
            </p:nvSpPr>
            <p:spPr bwMode="auto">
              <a:xfrm>
                <a:off x="7275" y="1206"/>
                <a:ext cx="31" cy="56"/>
              </a:xfrm>
              <a:custGeom>
                <a:avLst/>
                <a:gdLst>
                  <a:gd name="T0" fmla="*/ 0 w 42"/>
                  <a:gd name="T1" fmla="*/ 21 h 77"/>
                  <a:gd name="T2" fmla="*/ 21 w 42"/>
                  <a:gd name="T3" fmla="*/ 0 h 77"/>
                  <a:gd name="T4" fmla="*/ 42 w 42"/>
                  <a:gd name="T5" fmla="*/ 21 h 77"/>
                  <a:gd name="T6" fmla="*/ 42 w 42"/>
                  <a:gd name="T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7">
                    <a:moveTo>
                      <a:pt x="0" y="21"/>
                    </a:moveTo>
                    <a:cubicBezTo>
                      <a:pt x="0" y="10"/>
                      <a:pt x="9" y="0"/>
                      <a:pt x="21" y="0"/>
                    </a:cubicBezTo>
                    <a:cubicBezTo>
                      <a:pt x="33" y="0"/>
                      <a:pt x="42" y="10"/>
                      <a:pt x="42" y="21"/>
                    </a:cubicBezTo>
                    <a:cubicBezTo>
                      <a:pt x="42" y="77"/>
                      <a:pt x="42" y="77"/>
                      <a:pt x="42" y="7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9" name="Freeform 275"/>
              <p:cNvSpPr>
                <a:spLocks/>
              </p:cNvSpPr>
              <p:nvPr/>
            </p:nvSpPr>
            <p:spPr bwMode="auto">
              <a:xfrm>
                <a:off x="7306" y="1204"/>
                <a:ext cx="31" cy="58"/>
              </a:xfrm>
              <a:custGeom>
                <a:avLst/>
                <a:gdLst>
                  <a:gd name="T0" fmla="*/ 0 w 43"/>
                  <a:gd name="T1" fmla="*/ 22 h 80"/>
                  <a:gd name="T2" fmla="*/ 22 w 43"/>
                  <a:gd name="T3" fmla="*/ 0 h 80"/>
                  <a:gd name="T4" fmla="*/ 43 w 43"/>
                  <a:gd name="T5" fmla="*/ 22 h 80"/>
                  <a:gd name="T6" fmla="*/ 43 w 43"/>
                  <a:gd name="T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80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  <a:cubicBezTo>
                      <a:pt x="33" y="0"/>
                      <a:pt x="43" y="10"/>
                      <a:pt x="43" y="22"/>
                    </a:cubicBezTo>
                    <a:cubicBezTo>
                      <a:pt x="43" y="80"/>
                      <a:pt x="43" y="80"/>
                      <a:pt x="43" y="8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0" name="Freeform 276"/>
              <p:cNvSpPr>
                <a:spLocks/>
              </p:cNvSpPr>
              <p:nvPr/>
            </p:nvSpPr>
            <p:spPr bwMode="auto">
              <a:xfrm>
                <a:off x="7194" y="1156"/>
                <a:ext cx="176" cy="211"/>
              </a:xfrm>
              <a:custGeom>
                <a:avLst/>
                <a:gdLst>
                  <a:gd name="T0" fmla="*/ 197 w 242"/>
                  <a:gd name="T1" fmla="*/ 110 h 291"/>
                  <a:gd name="T2" fmla="*/ 218 w 242"/>
                  <a:gd name="T3" fmla="*/ 89 h 291"/>
                  <a:gd name="T4" fmla="*/ 240 w 242"/>
                  <a:gd name="T5" fmla="*/ 110 h 291"/>
                  <a:gd name="T6" fmla="*/ 240 w 242"/>
                  <a:gd name="T7" fmla="*/ 169 h 291"/>
                  <a:gd name="T8" fmla="*/ 237 w 242"/>
                  <a:gd name="T9" fmla="*/ 235 h 291"/>
                  <a:gd name="T10" fmla="*/ 162 w 242"/>
                  <a:gd name="T11" fmla="*/ 291 h 291"/>
                  <a:gd name="T12" fmla="*/ 86 w 242"/>
                  <a:gd name="T13" fmla="*/ 267 h 291"/>
                  <a:gd name="T14" fmla="*/ 8 w 242"/>
                  <a:gd name="T15" fmla="*/ 183 h 291"/>
                  <a:gd name="T16" fmla="*/ 6 w 242"/>
                  <a:gd name="T17" fmla="*/ 165 h 291"/>
                  <a:gd name="T18" fmla="*/ 22 w 242"/>
                  <a:gd name="T19" fmla="*/ 159 h 291"/>
                  <a:gd name="T20" fmla="*/ 69 w 242"/>
                  <a:gd name="T21" fmla="*/ 174 h 291"/>
                  <a:gd name="T22" fmla="*/ 69 w 242"/>
                  <a:gd name="T23" fmla="*/ 21 h 291"/>
                  <a:gd name="T24" fmla="*/ 90 w 242"/>
                  <a:gd name="T25" fmla="*/ 0 h 291"/>
                  <a:gd name="T26" fmla="*/ 112 w 242"/>
                  <a:gd name="T27" fmla="*/ 21 h 291"/>
                  <a:gd name="T28" fmla="*/ 112 w 242"/>
                  <a:gd name="T29" fmla="*/ 1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291">
                    <a:moveTo>
                      <a:pt x="197" y="110"/>
                    </a:moveTo>
                    <a:cubicBezTo>
                      <a:pt x="197" y="98"/>
                      <a:pt x="206" y="89"/>
                      <a:pt x="218" y="89"/>
                    </a:cubicBezTo>
                    <a:cubicBezTo>
                      <a:pt x="230" y="89"/>
                      <a:pt x="240" y="98"/>
                      <a:pt x="240" y="110"/>
                    </a:cubicBezTo>
                    <a:cubicBezTo>
                      <a:pt x="240" y="169"/>
                      <a:pt x="240" y="169"/>
                      <a:pt x="240" y="169"/>
                    </a:cubicBezTo>
                    <a:cubicBezTo>
                      <a:pt x="240" y="169"/>
                      <a:pt x="242" y="220"/>
                      <a:pt x="237" y="235"/>
                    </a:cubicBezTo>
                    <a:cubicBezTo>
                      <a:pt x="237" y="235"/>
                      <a:pt x="216" y="291"/>
                      <a:pt x="162" y="291"/>
                    </a:cubicBezTo>
                    <a:cubicBezTo>
                      <a:pt x="104" y="291"/>
                      <a:pt x="94" y="274"/>
                      <a:pt x="86" y="267"/>
                    </a:cubicBezTo>
                    <a:cubicBezTo>
                      <a:pt x="79" y="261"/>
                      <a:pt x="11" y="186"/>
                      <a:pt x="8" y="183"/>
                    </a:cubicBezTo>
                    <a:cubicBezTo>
                      <a:pt x="5" y="180"/>
                      <a:pt x="0" y="171"/>
                      <a:pt x="6" y="165"/>
                    </a:cubicBezTo>
                    <a:cubicBezTo>
                      <a:pt x="12" y="159"/>
                      <a:pt x="13" y="159"/>
                      <a:pt x="22" y="159"/>
                    </a:cubicBezTo>
                    <a:cubicBezTo>
                      <a:pt x="31" y="159"/>
                      <a:pt x="69" y="174"/>
                      <a:pt x="69" y="174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9"/>
                      <a:pt x="79" y="0"/>
                      <a:pt x="90" y="0"/>
                    </a:cubicBezTo>
                    <a:cubicBezTo>
                      <a:pt x="102" y="0"/>
                      <a:pt x="112" y="9"/>
                      <a:pt x="112" y="21"/>
                    </a:cubicBezTo>
                    <a:cubicBezTo>
                      <a:pt x="112" y="145"/>
                      <a:pt x="112" y="145"/>
                      <a:pt x="112" y="1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1" name="Freeform 277"/>
              <p:cNvSpPr>
                <a:spLocks/>
              </p:cNvSpPr>
              <p:nvPr/>
            </p:nvSpPr>
            <p:spPr bwMode="auto">
              <a:xfrm>
                <a:off x="7210" y="1126"/>
                <a:ext cx="99" cy="96"/>
              </a:xfrm>
              <a:custGeom>
                <a:avLst/>
                <a:gdLst>
                  <a:gd name="T0" fmla="*/ 45 w 137"/>
                  <a:gd name="T1" fmla="*/ 133 h 133"/>
                  <a:gd name="T2" fmla="*/ 0 w 137"/>
                  <a:gd name="T3" fmla="*/ 68 h 133"/>
                  <a:gd name="T4" fmla="*/ 68 w 137"/>
                  <a:gd name="T5" fmla="*/ 0 h 133"/>
                  <a:gd name="T6" fmla="*/ 137 w 137"/>
                  <a:gd name="T7" fmla="*/ 68 h 133"/>
                  <a:gd name="T8" fmla="*/ 123 w 137"/>
                  <a:gd name="T9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3">
                    <a:moveTo>
                      <a:pt x="45" y="133"/>
                    </a:moveTo>
                    <a:cubicBezTo>
                      <a:pt x="19" y="123"/>
                      <a:pt x="0" y="98"/>
                      <a:pt x="0" y="68"/>
                    </a:cubicBezTo>
                    <a:cubicBezTo>
                      <a:pt x="0" y="31"/>
                      <a:pt x="31" y="0"/>
                      <a:pt x="68" y="0"/>
                    </a:cubicBezTo>
                    <a:cubicBezTo>
                      <a:pt x="106" y="0"/>
                      <a:pt x="137" y="31"/>
                      <a:pt x="137" y="68"/>
                    </a:cubicBezTo>
                    <a:cubicBezTo>
                      <a:pt x="137" y="84"/>
                      <a:pt x="131" y="98"/>
                      <a:pt x="123" y="11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5" name="Group 321"/>
            <p:cNvGrpSpPr>
              <a:grpSpLocks noChangeAspect="1"/>
            </p:cNvGrpSpPr>
            <p:nvPr/>
          </p:nvGrpSpPr>
          <p:grpSpPr bwMode="auto">
            <a:xfrm>
              <a:off x="5027684" y="2247360"/>
              <a:ext cx="367488" cy="365944"/>
              <a:chOff x="7177" y="1377"/>
              <a:chExt cx="238" cy="237"/>
            </a:xfrm>
          </p:grpSpPr>
          <p:sp>
            <p:nvSpPr>
              <p:cNvPr id="1026" name="Freeform 322"/>
              <p:cNvSpPr>
                <a:spLocks/>
              </p:cNvSpPr>
              <p:nvPr/>
            </p:nvSpPr>
            <p:spPr bwMode="auto">
              <a:xfrm>
                <a:off x="7177" y="1377"/>
                <a:ext cx="238" cy="237"/>
              </a:xfrm>
              <a:custGeom>
                <a:avLst/>
                <a:gdLst>
                  <a:gd name="T0" fmla="*/ 175 w 330"/>
                  <a:gd name="T1" fmla="*/ 198 h 328"/>
                  <a:gd name="T2" fmla="*/ 109 w 330"/>
                  <a:gd name="T3" fmla="*/ 220 h 328"/>
                  <a:gd name="T4" fmla="*/ 0 w 330"/>
                  <a:gd name="T5" fmla="*/ 110 h 328"/>
                  <a:gd name="T6" fmla="*/ 109 w 330"/>
                  <a:gd name="T7" fmla="*/ 0 h 328"/>
                  <a:gd name="T8" fmla="*/ 219 w 330"/>
                  <a:gd name="T9" fmla="*/ 110 h 328"/>
                  <a:gd name="T10" fmla="*/ 214 w 330"/>
                  <a:gd name="T11" fmla="*/ 143 h 328"/>
                  <a:gd name="T12" fmla="*/ 330 w 330"/>
                  <a:gd name="T13" fmla="*/ 258 h 328"/>
                  <a:gd name="T14" fmla="*/ 330 w 330"/>
                  <a:gd name="T15" fmla="*/ 328 h 328"/>
                  <a:gd name="T16" fmla="*/ 264 w 330"/>
                  <a:gd name="T17" fmla="*/ 328 h 328"/>
                  <a:gd name="T18" fmla="*/ 264 w 330"/>
                  <a:gd name="T19" fmla="*/ 283 h 328"/>
                  <a:gd name="T20" fmla="*/ 221 w 330"/>
                  <a:gd name="T21" fmla="*/ 283 h 328"/>
                  <a:gd name="T22" fmla="*/ 221 w 330"/>
                  <a:gd name="T23" fmla="*/ 239 h 328"/>
                  <a:gd name="T24" fmla="*/ 175 w 330"/>
                  <a:gd name="T25" fmla="*/ 239 h 328"/>
                  <a:gd name="T26" fmla="*/ 175 w 330"/>
                  <a:gd name="T27" fmla="*/ 19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0" h="328">
                    <a:moveTo>
                      <a:pt x="175" y="198"/>
                    </a:moveTo>
                    <a:cubicBezTo>
                      <a:pt x="157" y="212"/>
                      <a:pt x="134" y="220"/>
                      <a:pt x="109" y="220"/>
                    </a:cubicBezTo>
                    <a:cubicBezTo>
                      <a:pt x="49" y="220"/>
                      <a:pt x="0" y="171"/>
                      <a:pt x="0" y="110"/>
                    </a:cubicBezTo>
                    <a:cubicBezTo>
                      <a:pt x="0" y="49"/>
                      <a:pt x="49" y="0"/>
                      <a:pt x="109" y="0"/>
                    </a:cubicBezTo>
                    <a:cubicBezTo>
                      <a:pt x="170" y="0"/>
                      <a:pt x="219" y="49"/>
                      <a:pt x="219" y="110"/>
                    </a:cubicBezTo>
                    <a:cubicBezTo>
                      <a:pt x="219" y="122"/>
                      <a:pt x="217" y="133"/>
                      <a:pt x="214" y="143"/>
                    </a:cubicBezTo>
                    <a:cubicBezTo>
                      <a:pt x="330" y="258"/>
                      <a:pt x="330" y="258"/>
                      <a:pt x="330" y="258"/>
                    </a:cubicBezTo>
                    <a:cubicBezTo>
                      <a:pt x="330" y="328"/>
                      <a:pt x="330" y="328"/>
                      <a:pt x="330" y="328"/>
                    </a:cubicBezTo>
                    <a:cubicBezTo>
                      <a:pt x="264" y="328"/>
                      <a:pt x="264" y="328"/>
                      <a:pt x="264" y="328"/>
                    </a:cubicBezTo>
                    <a:cubicBezTo>
                      <a:pt x="264" y="283"/>
                      <a:pt x="264" y="283"/>
                      <a:pt x="264" y="283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1" y="239"/>
                      <a:pt x="221" y="239"/>
                      <a:pt x="221" y="239"/>
                    </a:cubicBezTo>
                    <a:cubicBezTo>
                      <a:pt x="175" y="239"/>
                      <a:pt x="175" y="239"/>
                      <a:pt x="175" y="239"/>
                    </a:cubicBezTo>
                    <a:lnTo>
                      <a:pt x="175" y="19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7" name="Oval 323"/>
              <p:cNvSpPr>
                <a:spLocks noChangeArrowheads="1"/>
              </p:cNvSpPr>
              <p:nvPr/>
            </p:nvSpPr>
            <p:spPr bwMode="auto">
              <a:xfrm>
                <a:off x="7220" y="1420"/>
                <a:ext cx="23" cy="2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6" name="Group 343"/>
            <p:cNvGrpSpPr>
              <a:grpSpLocks noChangeAspect="1"/>
            </p:cNvGrpSpPr>
            <p:nvPr/>
          </p:nvGrpSpPr>
          <p:grpSpPr bwMode="auto">
            <a:xfrm>
              <a:off x="5032749" y="2762349"/>
              <a:ext cx="357358" cy="222142"/>
              <a:chOff x="7176" y="1766"/>
              <a:chExt cx="254" cy="138"/>
            </a:xfrm>
          </p:grpSpPr>
          <p:sp>
            <p:nvSpPr>
              <p:cNvPr id="1020" name="Line 344"/>
              <p:cNvSpPr>
                <a:spLocks noChangeShapeType="1"/>
              </p:cNvSpPr>
              <p:nvPr/>
            </p:nvSpPr>
            <p:spPr bwMode="auto">
              <a:xfrm>
                <a:off x="7220" y="1769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1" name="Line 345"/>
              <p:cNvSpPr>
                <a:spLocks noChangeShapeType="1"/>
              </p:cNvSpPr>
              <p:nvPr/>
            </p:nvSpPr>
            <p:spPr bwMode="auto">
              <a:xfrm>
                <a:off x="7220" y="1835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2" name="Line 346"/>
              <p:cNvSpPr>
                <a:spLocks noChangeShapeType="1"/>
              </p:cNvSpPr>
              <p:nvPr/>
            </p:nvSpPr>
            <p:spPr bwMode="auto">
              <a:xfrm>
                <a:off x="7220" y="1901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3" name="Rectangle 347"/>
              <p:cNvSpPr>
                <a:spLocks noChangeArrowheads="1"/>
              </p:cNvSpPr>
              <p:nvPr/>
            </p:nvSpPr>
            <p:spPr bwMode="auto">
              <a:xfrm>
                <a:off x="7176" y="1766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4" name="Rectangle 348"/>
              <p:cNvSpPr>
                <a:spLocks noChangeArrowheads="1"/>
              </p:cNvSpPr>
              <p:nvPr/>
            </p:nvSpPr>
            <p:spPr bwMode="auto">
              <a:xfrm>
                <a:off x="7176" y="1832"/>
                <a:ext cx="5" cy="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5" name="Rectangle 349"/>
              <p:cNvSpPr>
                <a:spLocks noChangeArrowheads="1"/>
              </p:cNvSpPr>
              <p:nvPr/>
            </p:nvSpPr>
            <p:spPr bwMode="auto">
              <a:xfrm>
                <a:off x="7176" y="1899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7" name="Group 368"/>
            <p:cNvGrpSpPr>
              <a:grpSpLocks noChangeAspect="1"/>
            </p:cNvGrpSpPr>
            <p:nvPr/>
          </p:nvGrpSpPr>
          <p:grpSpPr bwMode="auto">
            <a:xfrm>
              <a:off x="5035003" y="3133536"/>
              <a:ext cx="352851" cy="350004"/>
              <a:chOff x="7184" y="2016"/>
              <a:chExt cx="248" cy="246"/>
            </a:xfrm>
          </p:grpSpPr>
          <p:sp>
            <p:nvSpPr>
              <p:cNvPr id="1018" name="Oval 369"/>
              <p:cNvSpPr>
                <a:spLocks noChangeArrowheads="1"/>
              </p:cNvSpPr>
              <p:nvPr/>
            </p:nvSpPr>
            <p:spPr bwMode="auto">
              <a:xfrm>
                <a:off x="7271" y="2016"/>
                <a:ext cx="161" cy="16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9" name="Line 370"/>
              <p:cNvSpPr>
                <a:spLocks noChangeShapeType="1"/>
              </p:cNvSpPr>
              <p:nvPr/>
            </p:nvSpPr>
            <p:spPr bwMode="auto">
              <a:xfrm flipH="1">
                <a:off x="7184" y="2154"/>
                <a:ext cx="110" cy="10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8" name="Group 379"/>
            <p:cNvGrpSpPr>
              <a:grpSpLocks noChangeAspect="1"/>
            </p:cNvGrpSpPr>
            <p:nvPr/>
          </p:nvGrpSpPr>
          <p:grpSpPr bwMode="auto">
            <a:xfrm>
              <a:off x="5062046" y="3632585"/>
              <a:ext cx="298764" cy="312689"/>
              <a:chOff x="7178" y="2272"/>
              <a:chExt cx="236" cy="247"/>
            </a:xfrm>
          </p:grpSpPr>
          <p:sp>
            <p:nvSpPr>
              <p:cNvPr id="1015" name="Oval 380"/>
              <p:cNvSpPr>
                <a:spLocks noChangeArrowheads="1"/>
              </p:cNvSpPr>
              <p:nvPr/>
            </p:nvSpPr>
            <p:spPr bwMode="auto">
              <a:xfrm>
                <a:off x="7178" y="2453"/>
                <a:ext cx="79" cy="66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6" name="Oval 381"/>
              <p:cNvSpPr>
                <a:spLocks noChangeArrowheads="1"/>
              </p:cNvSpPr>
              <p:nvPr/>
            </p:nvSpPr>
            <p:spPr bwMode="auto">
              <a:xfrm>
                <a:off x="7334" y="2427"/>
                <a:ext cx="80" cy="6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7" name="Freeform 382"/>
              <p:cNvSpPr>
                <a:spLocks/>
              </p:cNvSpPr>
              <p:nvPr/>
            </p:nvSpPr>
            <p:spPr bwMode="auto">
              <a:xfrm>
                <a:off x="7257" y="2272"/>
                <a:ext cx="157" cy="214"/>
              </a:xfrm>
              <a:custGeom>
                <a:avLst/>
                <a:gdLst>
                  <a:gd name="T0" fmla="*/ 0 w 157"/>
                  <a:gd name="T1" fmla="*/ 214 h 214"/>
                  <a:gd name="T2" fmla="*/ 0 w 157"/>
                  <a:gd name="T3" fmla="*/ 41 h 214"/>
                  <a:gd name="T4" fmla="*/ 157 w 157"/>
                  <a:gd name="T5" fmla="*/ 0 h 214"/>
                  <a:gd name="T6" fmla="*/ 157 w 157"/>
                  <a:gd name="T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" h="214">
                    <a:moveTo>
                      <a:pt x="0" y="214"/>
                    </a:moveTo>
                    <a:lnTo>
                      <a:pt x="0" y="41"/>
                    </a:lnTo>
                    <a:lnTo>
                      <a:pt x="157" y="0"/>
                    </a:lnTo>
                    <a:lnTo>
                      <a:pt x="157" y="18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9" name="Group 385"/>
            <p:cNvGrpSpPr>
              <a:grpSpLocks noChangeAspect="1"/>
            </p:cNvGrpSpPr>
            <p:nvPr/>
          </p:nvGrpSpPr>
          <p:grpSpPr bwMode="auto">
            <a:xfrm>
              <a:off x="5052871" y="4094319"/>
              <a:ext cx="317115" cy="318725"/>
              <a:chOff x="7230" y="2568"/>
              <a:chExt cx="197" cy="198"/>
            </a:xfrm>
          </p:grpSpPr>
          <p:sp>
            <p:nvSpPr>
              <p:cNvPr id="1010" name="Rectangle 386"/>
              <p:cNvSpPr>
                <a:spLocks noChangeArrowheads="1"/>
              </p:cNvSpPr>
              <p:nvPr/>
            </p:nvSpPr>
            <p:spPr bwMode="auto">
              <a:xfrm>
                <a:off x="7230" y="2568"/>
                <a:ext cx="197" cy="1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1" name="Freeform 387"/>
              <p:cNvSpPr>
                <a:spLocks/>
              </p:cNvSpPr>
              <p:nvPr/>
            </p:nvSpPr>
            <p:spPr bwMode="auto">
              <a:xfrm>
                <a:off x="7230" y="2626"/>
                <a:ext cx="197" cy="63"/>
              </a:xfrm>
              <a:custGeom>
                <a:avLst/>
                <a:gdLst>
                  <a:gd name="T0" fmla="*/ 0 w 197"/>
                  <a:gd name="T1" fmla="*/ 49 h 63"/>
                  <a:gd name="T2" fmla="*/ 42 w 197"/>
                  <a:gd name="T3" fmla="*/ 0 h 63"/>
                  <a:gd name="T4" fmla="*/ 88 w 197"/>
                  <a:gd name="T5" fmla="*/ 55 h 63"/>
                  <a:gd name="T6" fmla="*/ 113 w 197"/>
                  <a:gd name="T7" fmla="*/ 16 h 63"/>
                  <a:gd name="T8" fmla="*/ 141 w 197"/>
                  <a:gd name="T9" fmla="*/ 63 h 63"/>
                  <a:gd name="T10" fmla="*/ 197 w 197"/>
                  <a:gd name="T1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3">
                    <a:moveTo>
                      <a:pt x="0" y="49"/>
                    </a:moveTo>
                    <a:lnTo>
                      <a:pt x="42" y="0"/>
                    </a:lnTo>
                    <a:lnTo>
                      <a:pt x="88" y="55"/>
                    </a:lnTo>
                    <a:lnTo>
                      <a:pt x="113" y="16"/>
                    </a:lnTo>
                    <a:lnTo>
                      <a:pt x="141" y="63"/>
                    </a:lnTo>
                    <a:lnTo>
                      <a:pt x="197" y="6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2" name="Line 388"/>
              <p:cNvSpPr>
                <a:spLocks noChangeShapeType="1"/>
              </p:cNvSpPr>
              <p:nvPr/>
            </p:nvSpPr>
            <p:spPr bwMode="auto">
              <a:xfrm>
                <a:off x="7316" y="2715"/>
                <a:ext cx="1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3" name="Freeform 389"/>
              <p:cNvSpPr>
                <a:spLocks/>
              </p:cNvSpPr>
              <p:nvPr/>
            </p:nvSpPr>
            <p:spPr bwMode="auto">
              <a:xfrm>
                <a:off x="7274" y="2715"/>
                <a:ext cx="25" cy="10"/>
              </a:xfrm>
              <a:custGeom>
                <a:avLst/>
                <a:gdLst>
                  <a:gd name="T0" fmla="*/ 25 w 25"/>
                  <a:gd name="T1" fmla="*/ 0 h 10"/>
                  <a:gd name="T2" fmla="*/ 9 w 25"/>
                  <a:gd name="T3" fmla="*/ 0 h 10"/>
                  <a:gd name="T4" fmla="*/ 0 w 25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0">
                    <a:moveTo>
                      <a:pt x="25" y="0"/>
                    </a:moveTo>
                    <a:lnTo>
                      <a:pt x="9" y="0"/>
                    </a:lnTo>
                    <a:lnTo>
                      <a:pt x="0" y="1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4" name="Oval 391"/>
              <p:cNvSpPr>
                <a:spLocks noChangeArrowheads="1"/>
              </p:cNvSpPr>
              <p:nvPr/>
            </p:nvSpPr>
            <p:spPr bwMode="auto">
              <a:xfrm>
                <a:off x="7368" y="2595"/>
                <a:ext cx="34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0" name="Group 4"/>
            <p:cNvGrpSpPr>
              <a:grpSpLocks noChangeAspect="1"/>
            </p:cNvGrpSpPr>
            <p:nvPr/>
          </p:nvGrpSpPr>
          <p:grpSpPr bwMode="auto">
            <a:xfrm>
              <a:off x="5020928" y="270433"/>
              <a:ext cx="381000" cy="328613"/>
              <a:chOff x="129" y="2196"/>
              <a:chExt cx="240" cy="207"/>
            </a:xfrm>
          </p:grpSpPr>
          <p:sp>
            <p:nvSpPr>
              <p:cNvPr id="1008" name="Freeform 5"/>
              <p:cNvSpPr>
                <a:spLocks/>
              </p:cNvSpPr>
              <p:nvPr/>
            </p:nvSpPr>
            <p:spPr bwMode="auto">
              <a:xfrm>
                <a:off x="129" y="2196"/>
                <a:ext cx="240" cy="207"/>
              </a:xfrm>
              <a:custGeom>
                <a:avLst/>
                <a:gdLst>
                  <a:gd name="T0" fmla="*/ 240 w 240"/>
                  <a:gd name="T1" fmla="*/ 207 h 207"/>
                  <a:gd name="T2" fmla="*/ 0 w 240"/>
                  <a:gd name="T3" fmla="*/ 207 h 207"/>
                  <a:gd name="T4" fmla="*/ 0 w 240"/>
                  <a:gd name="T5" fmla="*/ 92 h 207"/>
                  <a:gd name="T6" fmla="*/ 0 w 240"/>
                  <a:gd name="T7" fmla="*/ 0 h 207"/>
                  <a:gd name="T8" fmla="*/ 240 w 240"/>
                  <a:gd name="T9" fmla="*/ 0 h 207"/>
                  <a:gd name="T10" fmla="*/ 240 w 240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07">
                    <a:moveTo>
                      <a:pt x="240" y="207"/>
                    </a:moveTo>
                    <a:lnTo>
                      <a:pt x="0" y="207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240" y="0"/>
                    </a:lnTo>
                    <a:lnTo>
                      <a:pt x="240" y="20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9" name="Freeform 6"/>
              <p:cNvSpPr>
                <a:spLocks/>
              </p:cNvSpPr>
              <p:nvPr/>
            </p:nvSpPr>
            <p:spPr bwMode="auto">
              <a:xfrm>
                <a:off x="133" y="2264"/>
                <a:ext cx="236" cy="75"/>
              </a:xfrm>
              <a:custGeom>
                <a:avLst/>
                <a:gdLst>
                  <a:gd name="T0" fmla="*/ 0 w 236"/>
                  <a:gd name="T1" fmla="*/ 26 h 75"/>
                  <a:gd name="T2" fmla="*/ 25 w 236"/>
                  <a:gd name="T3" fmla="*/ 26 h 75"/>
                  <a:gd name="T4" fmla="*/ 42 w 236"/>
                  <a:gd name="T5" fmla="*/ 7 h 75"/>
                  <a:gd name="T6" fmla="*/ 108 w 236"/>
                  <a:gd name="T7" fmla="*/ 75 h 75"/>
                  <a:gd name="T8" fmla="*/ 182 w 236"/>
                  <a:gd name="T9" fmla="*/ 0 h 75"/>
                  <a:gd name="T10" fmla="*/ 210 w 236"/>
                  <a:gd name="T11" fmla="*/ 29 h 75"/>
                  <a:gd name="T12" fmla="*/ 236 w 236"/>
                  <a:gd name="T13" fmla="*/ 2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75">
                    <a:moveTo>
                      <a:pt x="0" y="26"/>
                    </a:moveTo>
                    <a:lnTo>
                      <a:pt x="25" y="26"/>
                    </a:lnTo>
                    <a:lnTo>
                      <a:pt x="42" y="7"/>
                    </a:lnTo>
                    <a:lnTo>
                      <a:pt x="108" y="75"/>
                    </a:lnTo>
                    <a:lnTo>
                      <a:pt x="182" y="0"/>
                    </a:lnTo>
                    <a:lnTo>
                      <a:pt x="210" y="29"/>
                    </a:lnTo>
                    <a:lnTo>
                      <a:pt x="236" y="2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1" name="Group 34"/>
            <p:cNvGrpSpPr>
              <a:grpSpLocks noChangeAspect="1"/>
            </p:cNvGrpSpPr>
            <p:nvPr/>
          </p:nvGrpSpPr>
          <p:grpSpPr bwMode="auto">
            <a:xfrm>
              <a:off x="5020135" y="748091"/>
              <a:ext cx="382587" cy="274638"/>
              <a:chOff x="3173" y="494"/>
              <a:chExt cx="241" cy="173"/>
            </a:xfrm>
          </p:grpSpPr>
          <p:sp>
            <p:nvSpPr>
              <p:cNvPr id="1002" name="Freeform 35"/>
              <p:cNvSpPr>
                <a:spLocks/>
              </p:cNvSpPr>
              <p:nvPr/>
            </p:nvSpPr>
            <p:spPr bwMode="auto">
              <a:xfrm>
                <a:off x="3173" y="494"/>
                <a:ext cx="241" cy="173"/>
              </a:xfrm>
              <a:custGeom>
                <a:avLst/>
                <a:gdLst>
                  <a:gd name="T0" fmla="*/ 31 w 334"/>
                  <a:gd name="T1" fmla="*/ 238 h 238"/>
                  <a:gd name="T2" fmla="*/ 303 w 334"/>
                  <a:gd name="T3" fmla="*/ 238 h 238"/>
                  <a:gd name="T4" fmla="*/ 334 w 334"/>
                  <a:gd name="T5" fmla="*/ 207 h 238"/>
                  <a:gd name="T6" fmla="*/ 334 w 334"/>
                  <a:gd name="T7" fmla="*/ 40 h 238"/>
                  <a:gd name="T8" fmla="*/ 62 w 334"/>
                  <a:gd name="T9" fmla="*/ 40 h 238"/>
                  <a:gd name="T10" fmla="*/ 62 w 334"/>
                  <a:gd name="T11" fmla="*/ 207 h 238"/>
                  <a:gd name="T12" fmla="*/ 31 w 334"/>
                  <a:gd name="T13" fmla="*/ 238 h 238"/>
                  <a:gd name="T14" fmla="*/ 0 w 334"/>
                  <a:gd name="T15" fmla="*/ 207 h 238"/>
                  <a:gd name="T16" fmla="*/ 0 w 334"/>
                  <a:gd name="T17" fmla="*/ 0 h 238"/>
                  <a:gd name="T18" fmla="*/ 294 w 334"/>
                  <a:gd name="T19" fmla="*/ 0 h 238"/>
                  <a:gd name="T20" fmla="*/ 294 w 334"/>
                  <a:gd name="T21" fmla="*/ 41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4" h="238">
                    <a:moveTo>
                      <a:pt x="31" y="238"/>
                    </a:moveTo>
                    <a:cubicBezTo>
                      <a:pt x="303" y="238"/>
                      <a:pt x="303" y="238"/>
                      <a:pt x="303" y="238"/>
                    </a:cubicBezTo>
                    <a:cubicBezTo>
                      <a:pt x="320" y="238"/>
                      <a:pt x="334" y="224"/>
                      <a:pt x="334" y="207"/>
                    </a:cubicBezTo>
                    <a:cubicBezTo>
                      <a:pt x="334" y="40"/>
                      <a:pt x="334" y="40"/>
                      <a:pt x="334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62" y="207"/>
                      <a:pt x="62" y="207"/>
                      <a:pt x="62" y="207"/>
                    </a:cubicBezTo>
                    <a:cubicBezTo>
                      <a:pt x="62" y="224"/>
                      <a:pt x="48" y="238"/>
                      <a:pt x="31" y="238"/>
                    </a:cubicBezTo>
                    <a:cubicBezTo>
                      <a:pt x="14" y="238"/>
                      <a:pt x="0" y="224"/>
                      <a:pt x="0" y="20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4" y="41"/>
                      <a:pt x="294" y="41"/>
                      <a:pt x="294" y="4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3" name="Line 36"/>
              <p:cNvSpPr>
                <a:spLocks noChangeShapeType="1"/>
              </p:cNvSpPr>
              <p:nvPr/>
            </p:nvSpPr>
            <p:spPr bwMode="auto">
              <a:xfrm>
                <a:off x="3307" y="580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4" name="Line 37"/>
              <p:cNvSpPr>
                <a:spLocks noChangeShapeType="1"/>
              </p:cNvSpPr>
              <p:nvPr/>
            </p:nvSpPr>
            <p:spPr bwMode="auto">
              <a:xfrm>
                <a:off x="3307" y="602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5" name="Line 38"/>
              <p:cNvSpPr>
                <a:spLocks noChangeShapeType="1"/>
              </p:cNvSpPr>
              <p:nvPr/>
            </p:nvSpPr>
            <p:spPr bwMode="auto">
              <a:xfrm>
                <a:off x="3307" y="624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6" name="Rectangle 39"/>
              <p:cNvSpPr>
                <a:spLocks noChangeArrowheads="1"/>
              </p:cNvSpPr>
              <p:nvPr/>
            </p:nvSpPr>
            <p:spPr bwMode="auto">
              <a:xfrm>
                <a:off x="3243" y="545"/>
                <a:ext cx="44" cy="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7" name="Rectangle 40"/>
              <p:cNvSpPr>
                <a:spLocks noChangeArrowheads="1"/>
              </p:cNvSpPr>
              <p:nvPr/>
            </p:nvSpPr>
            <p:spPr bwMode="auto">
              <a:xfrm>
                <a:off x="3311" y="545"/>
                <a:ext cx="80" cy="1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039" name="Group 1038"/>
          <p:cNvGrpSpPr/>
          <p:nvPr/>
        </p:nvGrpSpPr>
        <p:grpSpPr>
          <a:xfrm>
            <a:off x="-5697259" y="302012"/>
            <a:ext cx="404636" cy="4024768"/>
            <a:chOff x="5591668" y="307571"/>
            <a:chExt cx="412750" cy="4105473"/>
          </a:xfrm>
        </p:grpSpPr>
        <p:sp>
          <p:nvSpPr>
            <p:cNvPr id="1040" name="Freeform 71"/>
            <p:cNvSpPr>
              <a:spLocks/>
            </p:cNvSpPr>
            <p:nvPr/>
          </p:nvSpPr>
          <p:spPr bwMode="auto">
            <a:xfrm>
              <a:off x="5598438" y="307571"/>
              <a:ext cx="399211" cy="254336"/>
            </a:xfrm>
            <a:custGeom>
              <a:avLst/>
              <a:gdLst>
                <a:gd name="T0" fmla="*/ 344 w 344"/>
                <a:gd name="T1" fmla="*/ 151 h 217"/>
                <a:gd name="T2" fmla="*/ 278 w 344"/>
                <a:gd name="T3" fmla="*/ 85 h 217"/>
                <a:gd name="T4" fmla="*/ 278 w 344"/>
                <a:gd name="T5" fmla="*/ 85 h 217"/>
                <a:gd name="T6" fmla="*/ 184 w 344"/>
                <a:gd name="T7" fmla="*/ 0 h 217"/>
                <a:gd name="T8" fmla="*/ 104 w 344"/>
                <a:gd name="T9" fmla="*/ 45 h 217"/>
                <a:gd name="T10" fmla="*/ 86 w 344"/>
                <a:gd name="T11" fmla="*/ 44 h 217"/>
                <a:gd name="T12" fmla="*/ 0 w 344"/>
                <a:gd name="T13" fmla="*/ 130 h 217"/>
                <a:gd name="T14" fmla="*/ 86 w 344"/>
                <a:gd name="T15" fmla="*/ 217 h 217"/>
                <a:gd name="T16" fmla="*/ 88 w 344"/>
                <a:gd name="T17" fmla="*/ 217 h 217"/>
                <a:gd name="T18" fmla="*/ 88 w 344"/>
                <a:gd name="T19" fmla="*/ 217 h 217"/>
                <a:gd name="T20" fmla="*/ 281 w 344"/>
                <a:gd name="T21" fmla="*/ 217 h 217"/>
                <a:gd name="T22" fmla="*/ 281 w 344"/>
                <a:gd name="T23" fmla="*/ 216 h 217"/>
                <a:gd name="T24" fmla="*/ 344 w 344"/>
                <a:gd name="T25" fmla="*/ 1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344" y="151"/>
                  </a:moveTo>
                  <a:cubicBezTo>
                    <a:pt x="344" y="114"/>
                    <a:pt x="315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3" y="37"/>
                    <a:pt x="233" y="0"/>
                    <a:pt x="184" y="0"/>
                  </a:cubicBezTo>
                  <a:cubicBezTo>
                    <a:pt x="150" y="0"/>
                    <a:pt x="121" y="18"/>
                    <a:pt x="104" y="45"/>
                  </a:cubicBezTo>
                  <a:cubicBezTo>
                    <a:pt x="98" y="44"/>
                    <a:pt x="92" y="44"/>
                    <a:pt x="86" y="44"/>
                  </a:cubicBezTo>
                  <a:cubicBezTo>
                    <a:pt x="39" y="44"/>
                    <a:pt x="0" y="82"/>
                    <a:pt x="0" y="130"/>
                  </a:cubicBezTo>
                  <a:cubicBezTo>
                    <a:pt x="0" y="178"/>
                    <a:pt x="39" y="217"/>
                    <a:pt x="86" y="217"/>
                  </a:cubicBezTo>
                  <a:cubicBezTo>
                    <a:pt x="87" y="217"/>
                    <a:pt x="87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281" y="217"/>
                    <a:pt x="281" y="217"/>
                    <a:pt x="281" y="217"/>
                  </a:cubicBezTo>
                  <a:cubicBezTo>
                    <a:pt x="281" y="216"/>
                    <a:pt x="281" y="216"/>
                    <a:pt x="281" y="216"/>
                  </a:cubicBezTo>
                  <a:cubicBezTo>
                    <a:pt x="316" y="215"/>
                    <a:pt x="344" y="186"/>
                    <a:pt x="344" y="151"/>
                  </a:cubicBez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41" name="Group 172"/>
            <p:cNvGrpSpPr>
              <a:grpSpLocks noChangeAspect="1"/>
            </p:cNvGrpSpPr>
            <p:nvPr/>
          </p:nvGrpSpPr>
          <p:grpSpPr bwMode="auto">
            <a:xfrm>
              <a:off x="5632108" y="1189154"/>
              <a:ext cx="331870" cy="389309"/>
              <a:chOff x="3813" y="2081"/>
              <a:chExt cx="208" cy="244"/>
            </a:xfrm>
          </p:grpSpPr>
          <p:sp>
            <p:nvSpPr>
              <p:cNvPr id="1074" name="Rectangle 173"/>
              <p:cNvSpPr>
                <a:spLocks noChangeArrowheads="1"/>
              </p:cNvSpPr>
              <p:nvPr/>
            </p:nvSpPr>
            <p:spPr bwMode="auto">
              <a:xfrm>
                <a:off x="3813" y="2081"/>
                <a:ext cx="171" cy="2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5" name="Freeform 174"/>
              <p:cNvSpPr>
                <a:spLocks/>
              </p:cNvSpPr>
              <p:nvPr/>
            </p:nvSpPr>
            <p:spPr bwMode="auto">
              <a:xfrm>
                <a:off x="3984" y="2081"/>
                <a:ext cx="37" cy="244"/>
              </a:xfrm>
              <a:custGeom>
                <a:avLst/>
                <a:gdLst>
                  <a:gd name="T0" fmla="*/ 0 w 37"/>
                  <a:gd name="T1" fmla="*/ 0 h 244"/>
                  <a:gd name="T2" fmla="*/ 37 w 37"/>
                  <a:gd name="T3" fmla="*/ 27 h 244"/>
                  <a:gd name="T4" fmla="*/ 37 w 37"/>
                  <a:gd name="T5" fmla="*/ 218 h 244"/>
                  <a:gd name="T6" fmla="*/ 0 w 37"/>
                  <a:gd name="T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44">
                    <a:moveTo>
                      <a:pt x="0" y="0"/>
                    </a:moveTo>
                    <a:lnTo>
                      <a:pt x="37" y="27"/>
                    </a:lnTo>
                    <a:lnTo>
                      <a:pt x="37" y="218"/>
                    </a:lnTo>
                    <a:lnTo>
                      <a:pt x="0" y="24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6" name="Line 175"/>
              <p:cNvSpPr>
                <a:spLocks noChangeShapeType="1"/>
              </p:cNvSpPr>
              <p:nvPr/>
            </p:nvSpPr>
            <p:spPr bwMode="auto">
              <a:xfrm>
                <a:off x="3813" y="2202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7" name="Line 176"/>
              <p:cNvSpPr>
                <a:spLocks noChangeShapeType="1"/>
              </p:cNvSpPr>
              <p:nvPr/>
            </p:nvSpPr>
            <p:spPr bwMode="auto">
              <a:xfrm>
                <a:off x="3860" y="224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8" name="Line 177"/>
              <p:cNvSpPr>
                <a:spLocks noChangeShapeType="1"/>
              </p:cNvSpPr>
              <p:nvPr/>
            </p:nvSpPr>
            <p:spPr bwMode="auto">
              <a:xfrm>
                <a:off x="3860" y="212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2" name="Group 313"/>
            <p:cNvGrpSpPr>
              <a:grpSpLocks noChangeAspect="1"/>
            </p:cNvGrpSpPr>
            <p:nvPr/>
          </p:nvGrpSpPr>
          <p:grpSpPr bwMode="auto">
            <a:xfrm>
              <a:off x="5662042" y="3039332"/>
              <a:ext cx="272003" cy="325556"/>
              <a:chOff x="7515" y="1788"/>
              <a:chExt cx="193" cy="231"/>
            </a:xfrm>
          </p:grpSpPr>
          <p:sp>
            <p:nvSpPr>
              <p:cNvPr id="1069" name="Freeform 314"/>
              <p:cNvSpPr>
                <a:spLocks/>
              </p:cNvSpPr>
              <p:nvPr/>
            </p:nvSpPr>
            <p:spPr bwMode="auto">
              <a:xfrm>
                <a:off x="7515" y="1855"/>
                <a:ext cx="171" cy="164"/>
              </a:xfrm>
              <a:custGeom>
                <a:avLst/>
                <a:gdLst>
                  <a:gd name="T0" fmla="*/ 0 w 235"/>
                  <a:gd name="T1" fmla="*/ 105 h 227"/>
                  <a:gd name="T2" fmla="*/ 39 w 235"/>
                  <a:gd name="T3" fmla="*/ 84 h 227"/>
                  <a:gd name="T4" fmla="*/ 64 w 235"/>
                  <a:gd name="T5" fmla="*/ 39 h 227"/>
                  <a:gd name="T6" fmla="*/ 139 w 235"/>
                  <a:gd name="T7" fmla="*/ 0 h 227"/>
                  <a:gd name="T8" fmla="*/ 232 w 235"/>
                  <a:gd name="T9" fmla="*/ 98 h 227"/>
                  <a:gd name="T10" fmla="*/ 169 w 235"/>
                  <a:gd name="T11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27">
                    <a:moveTo>
                      <a:pt x="0" y="105"/>
                    </a:moveTo>
                    <a:cubicBezTo>
                      <a:pt x="8" y="101"/>
                      <a:pt x="23" y="99"/>
                      <a:pt x="39" y="84"/>
                    </a:cubicBezTo>
                    <a:cubicBezTo>
                      <a:pt x="50" y="72"/>
                      <a:pt x="64" y="39"/>
                      <a:pt x="64" y="39"/>
                    </a:cubicBezTo>
                    <a:cubicBezTo>
                      <a:pt x="82" y="7"/>
                      <a:pt x="108" y="0"/>
                      <a:pt x="139" y="0"/>
                    </a:cubicBezTo>
                    <a:cubicBezTo>
                      <a:pt x="191" y="0"/>
                      <a:pt x="235" y="46"/>
                      <a:pt x="232" y="98"/>
                    </a:cubicBezTo>
                    <a:cubicBezTo>
                      <a:pt x="232" y="110"/>
                      <a:pt x="220" y="188"/>
                      <a:pt x="169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0" name="Freeform 315"/>
              <p:cNvSpPr>
                <a:spLocks/>
              </p:cNvSpPr>
              <p:nvPr/>
            </p:nvSpPr>
            <p:spPr bwMode="auto">
              <a:xfrm>
                <a:off x="7531" y="1889"/>
                <a:ext cx="119" cy="129"/>
              </a:xfrm>
              <a:custGeom>
                <a:avLst/>
                <a:gdLst>
                  <a:gd name="T0" fmla="*/ 77 w 164"/>
                  <a:gd name="T1" fmla="*/ 178 h 178"/>
                  <a:gd name="T2" fmla="*/ 162 w 164"/>
                  <a:gd name="T3" fmla="*/ 51 h 178"/>
                  <a:gd name="T4" fmla="*/ 111 w 164"/>
                  <a:gd name="T5" fmla="*/ 0 h 178"/>
                  <a:gd name="T6" fmla="*/ 62 w 164"/>
                  <a:gd name="T7" fmla="*/ 36 h 178"/>
                  <a:gd name="T8" fmla="*/ 38 w 164"/>
                  <a:gd name="T9" fmla="*/ 81 h 178"/>
                  <a:gd name="T10" fmla="*/ 0 w 164"/>
                  <a:gd name="T11" fmla="*/ 10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78">
                    <a:moveTo>
                      <a:pt x="77" y="178"/>
                    </a:moveTo>
                    <a:cubicBezTo>
                      <a:pt x="137" y="140"/>
                      <a:pt x="164" y="78"/>
                      <a:pt x="162" y="51"/>
                    </a:cubicBezTo>
                    <a:cubicBezTo>
                      <a:pt x="159" y="18"/>
                      <a:pt x="139" y="0"/>
                      <a:pt x="111" y="0"/>
                    </a:cubicBezTo>
                    <a:cubicBezTo>
                      <a:pt x="88" y="0"/>
                      <a:pt x="70" y="14"/>
                      <a:pt x="62" y="36"/>
                    </a:cubicBezTo>
                    <a:cubicBezTo>
                      <a:pt x="58" y="50"/>
                      <a:pt x="49" y="69"/>
                      <a:pt x="38" y="81"/>
                    </a:cubicBezTo>
                    <a:cubicBezTo>
                      <a:pt x="25" y="94"/>
                      <a:pt x="3" y="104"/>
                      <a:pt x="0" y="10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1" name="Freeform 316"/>
              <p:cNvSpPr>
                <a:spLocks/>
              </p:cNvSpPr>
              <p:nvPr/>
            </p:nvSpPr>
            <p:spPr bwMode="auto">
              <a:xfrm>
                <a:off x="7536" y="1822"/>
                <a:ext cx="172" cy="59"/>
              </a:xfrm>
              <a:custGeom>
                <a:avLst/>
                <a:gdLst>
                  <a:gd name="T0" fmla="*/ 0 w 236"/>
                  <a:gd name="T1" fmla="*/ 56 h 81"/>
                  <a:gd name="T2" fmla="*/ 111 w 236"/>
                  <a:gd name="T3" fmla="*/ 0 h 81"/>
                  <a:gd name="T4" fmla="*/ 236 w 236"/>
                  <a:gd name="T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6" h="81">
                    <a:moveTo>
                      <a:pt x="0" y="56"/>
                    </a:moveTo>
                    <a:cubicBezTo>
                      <a:pt x="25" y="22"/>
                      <a:pt x="65" y="0"/>
                      <a:pt x="111" y="0"/>
                    </a:cubicBezTo>
                    <a:cubicBezTo>
                      <a:pt x="166" y="0"/>
                      <a:pt x="214" y="33"/>
                      <a:pt x="236" y="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2" name="Freeform 317"/>
              <p:cNvSpPr>
                <a:spLocks/>
              </p:cNvSpPr>
              <p:nvPr/>
            </p:nvSpPr>
            <p:spPr bwMode="auto">
              <a:xfrm>
                <a:off x="7551" y="1788"/>
                <a:ext cx="141" cy="21"/>
              </a:xfrm>
              <a:custGeom>
                <a:avLst/>
                <a:gdLst>
                  <a:gd name="T0" fmla="*/ 0 w 195"/>
                  <a:gd name="T1" fmla="*/ 25 h 29"/>
                  <a:gd name="T2" fmla="*/ 94 w 195"/>
                  <a:gd name="T3" fmla="*/ 0 h 29"/>
                  <a:gd name="T4" fmla="*/ 195 w 195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29">
                    <a:moveTo>
                      <a:pt x="0" y="25"/>
                    </a:moveTo>
                    <a:cubicBezTo>
                      <a:pt x="28" y="9"/>
                      <a:pt x="60" y="0"/>
                      <a:pt x="94" y="0"/>
                    </a:cubicBezTo>
                    <a:cubicBezTo>
                      <a:pt x="132" y="0"/>
                      <a:pt x="166" y="10"/>
                      <a:pt x="195" y="2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3" name="Freeform 318"/>
              <p:cNvSpPr>
                <a:spLocks/>
              </p:cNvSpPr>
              <p:nvPr/>
            </p:nvSpPr>
            <p:spPr bwMode="auto">
              <a:xfrm>
                <a:off x="7542" y="1918"/>
                <a:ext cx="71" cy="84"/>
              </a:xfrm>
              <a:custGeom>
                <a:avLst/>
                <a:gdLst>
                  <a:gd name="T0" fmla="*/ 96 w 97"/>
                  <a:gd name="T1" fmla="*/ 0 h 116"/>
                  <a:gd name="T2" fmla="*/ 62 w 97"/>
                  <a:gd name="T3" fmla="*/ 72 h 116"/>
                  <a:gd name="T4" fmla="*/ 0 w 9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116">
                    <a:moveTo>
                      <a:pt x="96" y="0"/>
                    </a:moveTo>
                    <a:cubicBezTo>
                      <a:pt x="96" y="0"/>
                      <a:pt x="97" y="35"/>
                      <a:pt x="62" y="72"/>
                    </a:cubicBezTo>
                    <a:cubicBezTo>
                      <a:pt x="28" y="109"/>
                      <a:pt x="0" y="116"/>
                      <a:pt x="0" y="11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3" name="Group 358"/>
            <p:cNvGrpSpPr>
              <a:grpSpLocks noChangeAspect="1"/>
            </p:cNvGrpSpPr>
            <p:nvPr/>
          </p:nvGrpSpPr>
          <p:grpSpPr bwMode="auto">
            <a:xfrm>
              <a:off x="5631437" y="4012223"/>
              <a:ext cx="333213" cy="400821"/>
              <a:chOff x="7498" y="2505"/>
              <a:chExt cx="207" cy="249"/>
            </a:xfrm>
          </p:grpSpPr>
          <p:sp>
            <p:nvSpPr>
              <p:cNvPr id="1067" name="Oval 359"/>
              <p:cNvSpPr>
                <a:spLocks noChangeArrowheads="1"/>
              </p:cNvSpPr>
              <p:nvPr/>
            </p:nvSpPr>
            <p:spPr bwMode="auto">
              <a:xfrm>
                <a:off x="7541" y="2549"/>
                <a:ext cx="120" cy="12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8" name="Freeform 360"/>
              <p:cNvSpPr>
                <a:spLocks/>
              </p:cNvSpPr>
              <p:nvPr/>
            </p:nvSpPr>
            <p:spPr bwMode="auto">
              <a:xfrm>
                <a:off x="7498" y="2505"/>
                <a:ext cx="207" cy="249"/>
              </a:xfrm>
              <a:custGeom>
                <a:avLst/>
                <a:gdLst>
                  <a:gd name="T0" fmla="*/ 285 w 285"/>
                  <a:gd name="T1" fmla="*/ 143 h 343"/>
                  <a:gd name="T2" fmla="*/ 142 w 285"/>
                  <a:gd name="T3" fmla="*/ 0 h 343"/>
                  <a:gd name="T4" fmla="*/ 0 w 285"/>
                  <a:gd name="T5" fmla="*/ 143 h 343"/>
                  <a:gd name="T6" fmla="*/ 35 w 285"/>
                  <a:gd name="T7" fmla="*/ 237 h 343"/>
                  <a:gd name="T8" fmla="*/ 49 w 285"/>
                  <a:gd name="T9" fmla="*/ 251 h 343"/>
                  <a:gd name="T10" fmla="*/ 141 w 285"/>
                  <a:gd name="T11" fmla="*/ 343 h 343"/>
                  <a:gd name="T12" fmla="*/ 233 w 285"/>
                  <a:gd name="T13" fmla="*/ 252 h 343"/>
                  <a:gd name="T14" fmla="*/ 285 w 285"/>
                  <a:gd name="T15" fmla="*/ 1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5" h="343">
                    <a:moveTo>
                      <a:pt x="285" y="143"/>
                    </a:moveTo>
                    <a:cubicBezTo>
                      <a:pt x="285" y="64"/>
                      <a:pt x="221" y="0"/>
                      <a:pt x="142" y="0"/>
                    </a:cubicBezTo>
                    <a:cubicBezTo>
                      <a:pt x="64" y="0"/>
                      <a:pt x="0" y="64"/>
                      <a:pt x="0" y="143"/>
                    </a:cubicBezTo>
                    <a:cubicBezTo>
                      <a:pt x="0" y="179"/>
                      <a:pt x="13" y="212"/>
                      <a:pt x="35" y="237"/>
                    </a:cubicBezTo>
                    <a:cubicBezTo>
                      <a:pt x="40" y="242"/>
                      <a:pt x="44" y="246"/>
                      <a:pt x="49" y="251"/>
                    </a:cubicBezTo>
                    <a:cubicBezTo>
                      <a:pt x="141" y="343"/>
                      <a:pt x="141" y="343"/>
                      <a:pt x="141" y="343"/>
                    </a:cubicBezTo>
                    <a:cubicBezTo>
                      <a:pt x="233" y="252"/>
                      <a:pt x="233" y="252"/>
                      <a:pt x="233" y="252"/>
                    </a:cubicBezTo>
                    <a:cubicBezTo>
                      <a:pt x="265" y="226"/>
                      <a:pt x="285" y="187"/>
                      <a:pt x="285" y="14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4" name="Group 373"/>
            <p:cNvGrpSpPr>
              <a:grpSpLocks noChangeAspect="1"/>
            </p:cNvGrpSpPr>
            <p:nvPr/>
          </p:nvGrpSpPr>
          <p:grpSpPr bwMode="auto">
            <a:xfrm>
              <a:off x="5627723" y="3536430"/>
              <a:ext cx="340640" cy="304248"/>
              <a:chOff x="7473" y="2118"/>
              <a:chExt cx="234" cy="209"/>
            </a:xfrm>
          </p:grpSpPr>
          <p:sp>
            <p:nvSpPr>
              <p:cNvPr id="1064" name="Freeform 374"/>
              <p:cNvSpPr>
                <a:spLocks/>
              </p:cNvSpPr>
              <p:nvPr/>
            </p:nvSpPr>
            <p:spPr bwMode="auto">
              <a:xfrm>
                <a:off x="7473" y="2196"/>
                <a:ext cx="234" cy="131"/>
              </a:xfrm>
              <a:custGeom>
                <a:avLst/>
                <a:gdLst>
                  <a:gd name="T0" fmla="*/ 0 w 234"/>
                  <a:gd name="T1" fmla="*/ 0 h 131"/>
                  <a:gd name="T2" fmla="*/ 0 w 234"/>
                  <a:gd name="T3" fmla="*/ 131 h 131"/>
                  <a:gd name="T4" fmla="*/ 234 w 234"/>
                  <a:gd name="T5" fmla="*/ 131 h 131"/>
                  <a:gd name="T6" fmla="*/ 234 w 234"/>
                  <a:gd name="T7" fmla="*/ 0 h 131"/>
                  <a:gd name="T8" fmla="*/ 116 w 234"/>
                  <a:gd name="T9" fmla="*/ 57 h 131"/>
                  <a:gd name="T10" fmla="*/ 0 w 234"/>
                  <a:gd name="T1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1">
                    <a:moveTo>
                      <a:pt x="0" y="0"/>
                    </a:moveTo>
                    <a:lnTo>
                      <a:pt x="0" y="131"/>
                    </a:lnTo>
                    <a:lnTo>
                      <a:pt x="234" y="131"/>
                    </a:lnTo>
                    <a:lnTo>
                      <a:pt x="234" y="0"/>
                    </a:lnTo>
                    <a:lnTo>
                      <a:pt x="11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5" name="Freeform 375"/>
              <p:cNvSpPr>
                <a:spLocks/>
              </p:cNvSpPr>
              <p:nvPr/>
            </p:nvSpPr>
            <p:spPr bwMode="auto">
              <a:xfrm>
                <a:off x="7489" y="2118"/>
                <a:ext cx="203" cy="86"/>
              </a:xfrm>
              <a:custGeom>
                <a:avLst/>
                <a:gdLst>
                  <a:gd name="T0" fmla="*/ 0 w 203"/>
                  <a:gd name="T1" fmla="*/ 86 h 86"/>
                  <a:gd name="T2" fmla="*/ 0 w 203"/>
                  <a:gd name="T3" fmla="*/ 0 h 86"/>
                  <a:gd name="T4" fmla="*/ 155 w 203"/>
                  <a:gd name="T5" fmla="*/ 0 h 86"/>
                  <a:gd name="T6" fmla="*/ 203 w 203"/>
                  <a:gd name="T7" fmla="*/ 48 h 86"/>
                  <a:gd name="T8" fmla="*/ 203 w 203"/>
                  <a:gd name="T9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86">
                    <a:moveTo>
                      <a:pt x="0" y="86"/>
                    </a:moveTo>
                    <a:lnTo>
                      <a:pt x="0" y="0"/>
                    </a:lnTo>
                    <a:lnTo>
                      <a:pt x="155" y="0"/>
                    </a:lnTo>
                    <a:lnTo>
                      <a:pt x="203" y="48"/>
                    </a:lnTo>
                    <a:lnTo>
                      <a:pt x="203" y="8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6" name="Freeform 376"/>
              <p:cNvSpPr>
                <a:spLocks/>
              </p:cNvSpPr>
              <p:nvPr/>
            </p:nvSpPr>
            <p:spPr bwMode="auto">
              <a:xfrm>
                <a:off x="7638" y="2118"/>
                <a:ext cx="54" cy="48"/>
              </a:xfrm>
              <a:custGeom>
                <a:avLst/>
                <a:gdLst>
                  <a:gd name="T0" fmla="*/ 54 w 54"/>
                  <a:gd name="T1" fmla="*/ 48 h 48"/>
                  <a:gd name="T2" fmla="*/ 0 w 54"/>
                  <a:gd name="T3" fmla="*/ 48 h 48"/>
                  <a:gd name="T4" fmla="*/ 0 w 54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48">
                    <a:moveTo>
                      <a:pt x="54" y="48"/>
                    </a:move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5" name="Group 172"/>
            <p:cNvGrpSpPr>
              <a:grpSpLocks noChangeAspect="1"/>
            </p:cNvGrpSpPr>
            <p:nvPr/>
          </p:nvGrpSpPr>
          <p:grpSpPr bwMode="auto">
            <a:xfrm>
              <a:off x="5605162" y="733449"/>
              <a:ext cx="385763" cy="284163"/>
              <a:chOff x="3795" y="2113"/>
              <a:chExt cx="243" cy="179"/>
            </a:xfrm>
          </p:grpSpPr>
          <p:sp>
            <p:nvSpPr>
              <p:cNvPr id="1062" name="Rectangle 173"/>
              <p:cNvSpPr>
                <a:spLocks noChangeArrowheads="1"/>
              </p:cNvSpPr>
              <p:nvPr/>
            </p:nvSpPr>
            <p:spPr bwMode="auto">
              <a:xfrm>
                <a:off x="3795" y="2113"/>
                <a:ext cx="243" cy="1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3" name="Line 174"/>
              <p:cNvSpPr>
                <a:spLocks noChangeShapeType="1"/>
              </p:cNvSpPr>
              <p:nvPr/>
            </p:nvSpPr>
            <p:spPr bwMode="auto">
              <a:xfrm>
                <a:off x="3908" y="2261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6" name="Group 281"/>
            <p:cNvGrpSpPr>
              <a:grpSpLocks noChangeAspect="1"/>
            </p:cNvGrpSpPr>
            <p:nvPr/>
          </p:nvGrpSpPr>
          <p:grpSpPr bwMode="auto">
            <a:xfrm>
              <a:off x="5601193" y="2624902"/>
              <a:ext cx="393700" cy="242888"/>
              <a:chOff x="170" y="552"/>
              <a:chExt cx="248" cy="153"/>
            </a:xfrm>
          </p:grpSpPr>
          <p:sp>
            <p:nvSpPr>
              <p:cNvPr id="1058" name="Freeform 282"/>
              <p:cNvSpPr>
                <a:spLocks/>
              </p:cNvSpPr>
              <p:nvPr/>
            </p:nvSpPr>
            <p:spPr bwMode="auto">
              <a:xfrm>
                <a:off x="170" y="552"/>
                <a:ext cx="248" cy="153"/>
              </a:xfrm>
              <a:custGeom>
                <a:avLst/>
                <a:gdLst>
                  <a:gd name="T0" fmla="*/ 307 w 343"/>
                  <a:gd name="T1" fmla="*/ 0 h 210"/>
                  <a:gd name="T2" fmla="*/ 343 w 343"/>
                  <a:gd name="T3" fmla="*/ 36 h 210"/>
                  <a:gd name="T4" fmla="*/ 343 w 343"/>
                  <a:gd name="T5" fmla="*/ 174 h 210"/>
                  <a:gd name="T6" fmla="*/ 307 w 343"/>
                  <a:gd name="T7" fmla="*/ 210 h 210"/>
                  <a:gd name="T8" fmla="*/ 36 w 343"/>
                  <a:gd name="T9" fmla="*/ 210 h 210"/>
                  <a:gd name="T10" fmla="*/ 0 w 343"/>
                  <a:gd name="T11" fmla="*/ 174 h 210"/>
                  <a:gd name="T12" fmla="*/ 0 w 343"/>
                  <a:gd name="T13" fmla="*/ 36 h 210"/>
                  <a:gd name="T14" fmla="*/ 36 w 343"/>
                  <a:gd name="T15" fmla="*/ 0 h 210"/>
                  <a:gd name="T16" fmla="*/ 307 w 343"/>
                  <a:gd name="T1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210">
                    <a:moveTo>
                      <a:pt x="307" y="0"/>
                    </a:moveTo>
                    <a:cubicBezTo>
                      <a:pt x="327" y="0"/>
                      <a:pt x="343" y="16"/>
                      <a:pt x="343" y="36"/>
                    </a:cubicBezTo>
                    <a:cubicBezTo>
                      <a:pt x="343" y="174"/>
                      <a:pt x="343" y="174"/>
                      <a:pt x="343" y="174"/>
                    </a:cubicBezTo>
                    <a:cubicBezTo>
                      <a:pt x="343" y="194"/>
                      <a:pt x="327" y="210"/>
                      <a:pt x="307" y="210"/>
                    </a:cubicBezTo>
                    <a:cubicBezTo>
                      <a:pt x="36" y="210"/>
                      <a:pt x="36" y="210"/>
                      <a:pt x="36" y="210"/>
                    </a:cubicBezTo>
                    <a:cubicBezTo>
                      <a:pt x="16" y="210"/>
                      <a:pt x="0" y="194"/>
                      <a:pt x="0" y="17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lnTo>
                      <a:pt x="30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9" name="Line 283"/>
              <p:cNvSpPr>
                <a:spLocks noChangeShapeType="1"/>
              </p:cNvSpPr>
              <p:nvPr/>
            </p:nvSpPr>
            <p:spPr bwMode="auto">
              <a:xfrm>
                <a:off x="251" y="648"/>
                <a:ext cx="8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0" name="Oval 284"/>
              <p:cNvSpPr>
                <a:spLocks noChangeArrowheads="1"/>
              </p:cNvSpPr>
              <p:nvPr/>
            </p:nvSpPr>
            <p:spPr bwMode="auto">
              <a:xfrm>
                <a:off x="225" y="600"/>
                <a:ext cx="16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1" name="Oval 285"/>
              <p:cNvSpPr>
                <a:spLocks noChangeArrowheads="1"/>
              </p:cNvSpPr>
              <p:nvPr/>
            </p:nvSpPr>
            <p:spPr bwMode="auto">
              <a:xfrm>
                <a:off x="346" y="600"/>
                <a:ext cx="17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7" name="Group 4"/>
            <p:cNvGrpSpPr>
              <a:grpSpLocks noChangeAspect="1"/>
            </p:cNvGrpSpPr>
            <p:nvPr/>
          </p:nvGrpSpPr>
          <p:grpSpPr bwMode="auto">
            <a:xfrm>
              <a:off x="5602781" y="1750005"/>
              <a:ext cx="390525" cy="288925"/>
              <a:chOff x="3530" y="524"/>
              <a:chExt cx="246" cy="182"/>
            </a:xfrm>
          </p:grpSpPr>
          <p:sp>
            <p:nvSpPr>
              <p:cNvPr id="1053" name="Rectangle 5"/>
              <p:cNvSpPr>
                <a:spLocks noChangeArrowheads="1"/>
              </p:cNvSpPr>
              <p:nvPr/>
            </p:nvSpPr>
            <p:spPr bwMode="auto">
              <a:xfrm>
                <a:off x="3530" y="524"/>
                <a:ext cx="246" cy="1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4" name="Rectangle 6"/>
              <p:cNvSpPr>
                <a:spLocks noChangeArrowheads="1"/>
              </p:cNvSpPr>
              <p:nvPr/>
            </p:nvSpPr>
            <p:spPr bwMode="auto">
              <a:xfrm>
                <a:off x="3563" y="557"/>
                <a:ext cx="181" cy="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5" name="Rectangle 7"/>
              <p:cNvSpPr>
                <a:spLocks noChangeArrowheads="1"/>
              </p:cNvSpPr>
              <p:nvPr/>
            </p:nvSpPr>
            <p:spPr bwMode="auto">
              <a:xfrm>
                <a:off x="3694" y="623"/>
                <a:ext cx="50" cy="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6" name="Line 8"/>
              <p:cNvSpPr>
                <a:spLocks noChangeShapeType="1"/>
              </p:cNvSpPr>
              <p:nvPr/>
            </p:nvSpPr>
            <p:spPr bwMode="auto">
              <a:xfrm>
                <a:off x="3563" y="62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7" name="Line 9"/>
              <p:cNvSpPr>
                <a:spLocks noChangeShapeType="1"/>
              </p:cNvSpPr>
              <p:nvPr/>
            </p:nvSpPr>
            <p:spPr bwMode="auto">
              <a:xfrm>
                <a:off x="3563" y="67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8" name="Group 43"/>
            <p:cNvGrpSpPr>
              <a:grpSpLocks noChangeAspect="1"/>
            </p:cNvGrpSpPr>
            <p:nvPr/>
          </p:nvGrpSpPr>
          <p:grpSpPr bwMode="auto">
            <a:xfrm>
              <a:off x="5591668" y="2210472"/>
              <a:ext cx="412750" cy="242888"/>
              <a:chOff x="3534" y="1307"/>
              <a:chExt cx="260" cy="153"/>
            </a:xfrm>
          </p:grpSpPr>
          <p:sp>
            <p:nvSpPr>
              <p:cNvPr id="1049" name="Freeform 44"/>
              <p:cNvSpPr>
                <a:spLocks/>
              </p:cNvSpPr>
              <p:nvPr/>
            </p:nvSpPr>
            <p:spPr bwMode="auto">
              <a:xfrm>
                <a:off x="3534" y="13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0" name="Freeform 45"/>
              <p:cNvSpPr>
                <a:spLocks/>
              </p:cNvSpPr>
              <p:nvPr/>
            </p:nvSpPr>
            <p:spPr bwMode="auto">
              <a:xfrm>
                <a:off x="3534" y="14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1" name="Freeform 46"/>
              <p:cNvSpPr>
                <a:spLocks/>
              </p:cNvSpPr>
              <p:nvPr/>
            </p:nvSpPr>
            <p:spPr bwMode="auto">
              <a:xfrm>
                <a:off x="3624" y="1333"/>
                <a:ext cx="82" cy="100"/>
              </a:xfrm>
              <a:custGeom>
                <a:avLst/>
                <a:gdLst>
                  <a:gd name="T0" fmla="*/ 0 w 82"/>
                  <a:gd name="T1" fmla="*/ 0 h 100"/>
                  <a:gd name="T2" fmla="*/ 82 w 82"/>
                  <a:gd name="T3" fmla="*/ 0 h 100"/>
                  <a:gd name="T4" fmla="*/ 82 w 82"/>
                  <a:gd name="T5" fmla="*/ 100 h 100"/>
                  <a:gd name="T6" fmla="*/ 0 w 82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100">
                    <a:moveTo>
                      <a:pt x="0" y="0"/>
                    </a:moveTo>
                    <a:lnTo>
                      <a:pt x="82" y="0"/>
                    </a:lnTo>
                    <a:lnTo>
                      <a:pt x="82" y="100"/>
                    </a:lnTo>
                    <a:lnTo>
                      <a:pt x="0" y="10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2" name="Line 47"/>
              <p:cNvSpPr>
                <a:spLocks noChangeShapeType="1"/>
              </p:cNvSpPr>
              <p:nvPr/>
            </p:nvSpPr>
            <p:spPr bwMode="auto">
              <a:xfrm>
                <a:off x="3706" y="1384"/>
                <a:ext cx="8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C9294BBF-4840-7C4D-A89F-9441612CBC84}"/>
              </a:ext>
            </a:extLst>
          </p:cNvPr>
          <p:cNvGrpSpPr/>
          <p:nvPr/>
        </p:nvGrpSpPr>
        <p:grpSpPr>
          <a:xfrm>
            <a:off x="2518645" y="1380215"/>
            <a:ext cx="6504346" cy="271365"/>
            <a:chOff x="2269882" y="1929133"/>
            <a:chExt cx="7896711" cy="528810"/>
          </a:xfrm>
        </p:grpSpPr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7B11622D-C09E-724F-8D31-4849A796F488}"/>
                </a:ext>
              </a:extLst>
            </p:cNvPr>
            <p:cNvGrpSpPr/>
            <p:nvPr/>
          </p:nvGrpSpPr>
          <p:grpSpPr>
            <a:xfrm>
              <a:off x="2269882" y="2125664"/>
              <a:ext cx="7896711" cy="264182"/>
              <a:chOff x="2103438" y="2125663"/>
              <a:chExt cx="9144000" cy="322082"/>
            </a:xfrm>
          </p:grpSpPr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A6BA7D36-7E10-C543-BEEC-B816D309E820}"/>
                  </a:ext>
                </a:extLst>
              </p:cNvPr>
              <p:cNvCxnSpPr/>
              <p:nvPr/>
            </p:nvCxnSpPr>
            <p:spPr>
              <a:xfrm>
                <a:off x="2103438" y="2125663"/>
                <a:ext cx="914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E47AF0D4-486B-3C44-AD46-EFD41A62EBDC}"/>
                  </a:ext>
                </a:extLst>
              </p:cNvPr>
              <p:cNvCxnSpPr/>
              <p:nvPr/>
            </p:nvCxnSpPr>
            <p:spPr>
              <a:xfrm>
                <a:off x="11247438" y="2125663"/>
                <a:ext cx="0" cy="26874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1F589130-2802-9744-9C67-17C5CC754CB5}"/>
                  </a:ext>
                </a:extLst>
              </p:cNvPr>
              <p:cNvCxnSpPr/>
              <p:nvPr/>
            </p:nvCxnSpPr>
            <p:spPr>
              <a:xfrm>
                <a:off x="2103443" y="2125663"/>
                <a:ext cx="0" cy="3220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ot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BE7F27DA-5607-8849-BA81-28961C2B8B2A}"/>
                </a:ext>
              </a:extLst>
            </p:cNvPr>
            <p:cNvSpPr/>
            <p:nvPr/>
          </p:nvSpPr>
          <p:spPr bwMode="auto">
            <a:xfrm>
              <a:off x="5033875" y="1929133"/>
              <a:ext cx="2310638" cy="52881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Decision Analysis</a:t>
              </a:r>
            </a:p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kern="0" spc="50" dirty="0">
                  <a:solidFill>
                    <a:schemeClr val="bg2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Systems</a:t>
              </a:r>
            </a:p>
          </p:txBody>
        </p:sp>
      </p:grpSp>
      <p:sp>
        <p:nvSpPr>
          <p:cNvPr id="559" name="Title 16">
            <a:extLst>
              <a:ext uri="{FF2B5EF4-FFF2-40B4-BE49-F238E27FC236}">
                <a16:creationId xmlns:a16="http://schemas.microsoft.com/office/drawing/2014/main" id="{2A8A47E7-7FBA-C743-87C4-925FA7F81EAD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Two key types of systems that implement decision theory</a:t>
            </a:r>
          </a:p>
        </p:txBody>
      </p:sp>
      <p:sp>
        <p:nvSpPr>
          <p:cNvPr id="560" name="Title 1">
            <a:extLst>
              <a:ext uri="{FF2B5EF4-FFF2-40B4-BE49-F238E27FC236}">
                <a16:creationId xmlns:a16="http://schemas.microsoft.com/office/drawing/2014/main" id="{988804FF-C2BF-7140-AE5A-15568F97678C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Decision Analysis Systems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83" name="Oval 882">
            <a:extLst>
              <a:ext uri="{FF2B5EF4-FFF2-40B4-BE49-F238E27FC236}">
                <a16:creationId xmlns:a16="http://schemas.microsoft.com/office/drawing/2014/main" id="{E0A47455-AD06-4544-94D1-DF10B8DFCF53}"/>
              </a:ext>
            </a:extLst>
          </p:cNvPr>
          <p:cNvSpPr/>
          <p:nvPr/>
        </p:nvSpPr>
        <p:spPr bwMode="auto">
          <a:xfrm>
            <a:off x="8969450" y="2209868"/>
            <a:ext cx="124503" cy="124503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F27782DC-DDF5-8A4C-AFE9-C6B6C7E52F20}"/>
              </a:ext>
            </a:extLst>
          </p:cNvPr>
          <p:cNvSpPr/>
          <p:nvPr/>
        </p:nvSpPr>
        <p:spPr bwMode="auto">
          <a:xfrm>
            <a:off x="6954804" y="2365368"/>
            <a:ext cx="4145323" cy="373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spc="49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Management Systems (DMS)</a:t>
            </a:r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769A0E5-009F-2140-BC9C-2C9855E453A5}"/>
              </a:ext>
            </a:extLst>
          </p:cNvPr>
          <p:cNvSpPr/>
          <p:nvPr/>
        </p:nvSpPr>
        <p:spPr bwMode="auto">
          <a:xfrm>
            <a:off x="6995108" y="2771113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Manage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decision-making processes using enhanced information management practices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Integrated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into the organization’s core business environment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Can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enhance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“current state” information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with a recommended action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(decision)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Information presented leverages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forward-looking predictive analytics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Policies, regulations &amp; best practices are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built-into the decision workflow process 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Learning is built-into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the core of the system, allows the system to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actively learn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Previous generation surfaced through enterprise business orchestration tools (BizTalk Server)</a:t>
            </a:r>
          </a:p>
        </p:txBody>
      </p:sp>
      <p:sp>
        <p:nvSpPr>
          <p:cNvPr id="1081" name="Rectangle 1080">
            <a:extLst>
              <a:ext uri="{FF2B5EF4-FFF2-40B4-BE49-F238E27FC236}">
                <a16:creationId xmlns:a16="http://schemas.microsoft.com/office/drawing/2014/main" id="{3377B102-CC61-D146-9F35-B169E134C554}"/>
              </a:ext>
            </a:extLst>
          </p:cNvPr>
          <p:cNvSpPr/>
          <p:nvPr/>
        </p:nvSpPr>
        <p:spPr bwMode="auto">
          <a:xfrm>
            <a:off x="487510" y="2774756"/>
            <a:ext cx="4064716" cy="38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Support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 the decision-making processes with coalescing and enhancing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data -&gt; information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Usually surfaced as a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separate system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outside an organization’s core business environment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Provide ”current state” information that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describes the situation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Information presented leverages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Business Intelligence – backwards-looking analytics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Policies, regulations &amp; best practices are the </a:t>
            </a: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responsibility of the expert user 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b="1" kern="0" dirty="0">
                <a:solidFill>
                  <a:schemeClr val="bg2">
                    <a:lumMod val="25000"/>
                  </a:schemeClr>
                </a:solidFill>
                <a:cs typeface="Segoe UI Semilight" panose="020B0402040204020203" pitchFamily="34" charset="0"/>
              </a:rPr>
              <a:t>Human users </a:t>
            </a: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are expected to learn to use the system information efficiently</a:t>
            </a:r>
          </a:p>
          <a:p>
            <a:pPr defTabSz="932293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 kern="0" dirty="0">
                <a:solidFill>
                  <a:schemeClr val="bg2">
                    <a:lumMod val="50000"/>
                  </a:schemeClr>
                </a:solidFill>
                <a:cs typeface="Segoe UI Semilight" panose="020B0402040204020203" pitchFamily="34" charset="0"/>
              </a:rPr>
              <a:t>Previous generation surfaced through dashboards, reporting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72DD04-B18E-934A-9724-0BEA36363BE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879" y="1645781"/>
            <a:ext cx="5334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83F23-0489-7944-AB3D-309248D0381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065" y="1651019"/>
            <a:ext cx="558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6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0"/>
            <a:ext cx="467236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2299" y="4812065"/>
            <a:ext cx="1330942" cy="690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300" b="1" dirty="0">
                <a:solidFill>
                  <a:schemeClr val="bg1"/>
                </a:solidFill>
                <a:latin typeface="Helvetica" pitchFamily="2" charset="0"/>
                <a:ea typeface="League Spartan" charset="0"/>
                <a:cs typeface="League Spartan" charset="0"/>
              </a:rPr>
              <a:t>RYAN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CD54C9-C6BD-4ADF-8642-3A04E9C63CE4}"/>
              </a:ext>
            </a:extLst>
          </p:cNvPr>
          <p:cNvSpPr txBox="1"/>
          <p:nvPr/>
        </p:nvSpPr>
        <p:spPr>
          <a:xfrm>
            <a:off x="5720172" y="642229"/>
            <a:ext cx="593602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t"/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Job: Financial Analyst for XYZ Hedge Fund</a:t>
            </a:r>
            <a:endParaRPr lang="en-US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17498C-AD81-4A00-B9B8-7CDF7830DD82}"/>
              </a:ext>
            </a:extLst>
          </p:cNvPr>
          <p:cNvSpPr/>
          <p:nvPr/>
        </p:nvSpPr>
        <p:spPr>
          <a:xfrm>
            <a:off x="5046646" y="4290540"/>
            <a:ext cx="521165" cy="5211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C75E11-AA12-4D48-8CFA-36F744F88B4A}"/>
              </a:ext>
            </a:extLst>
          </p:cNvPr>
          <p:cNvSpPr/>
          <p:nvPr/>
        </p:nvSpPr>
        <p:spPr>
          <a:xfrm>
            <a:off x="5046646" y="1759265"/>
            <a:ext cx="521165" cy="5211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C87CCE-03FA-4722-B68C-F2314A627173}"/>
              </a:ext>
            </a:extLst>
          </p:cNvPr>
          <p:cNvSpPr/>
          <p:nvPr/>
        </p:nvSpPr>
        <p:spPr>
          <a:xfrm>
            <a:off x="5046646" y="554880"/>
            <a:ext cx="521165" cy="5211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0B93E5-CEB2-4E30-A46B-3CA87B61A38E}"/>
              </a:ext>
            </a:extLst>
          </p:cNvPr>
          <p:cNvSpPr txBox="1"/>
          <p:nvPr/>
        </p:nvSpPr>
        <p:spPr>
          <a:xfrm>
            <a:off x="5720172" y="1512140"/>
            <a:ext cx="5936027" cy="272151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Responsibilities:</a:t>
            </a:r>
            <a:r>
              <a:rPr lang="en-US" dirty="0"/>
              <a:t> </a:t>
            </a:r>
          </a:p>
          <a:p>
            <a:r>
              <a:rPr lang="en-US" dirty="0">
                <a:latin typeface="Helvetica" pitchFamily="2" charset="0"/>
              </a:rPr>
              <a:t>Ryan manages 20 companies in the tech sector. For each company he must perform the following tasks:</a:t>
            </a:r>
          </a:p>
          <a:p>
            <a:r>
              <a:rPr lang="en-US" dirty="0">
                <a:latin typeface="Helvetica" pitchFamily="2" charset="0"/>
              </a:rPr>
              <a:t>Read all 10K &amp; 10Q documents and input the relevant data points into the company database.</a:t>
            </a:r>
          </a:p>
          <a:p>
            <a:r>
              <a:rPr lang="en-US" dirty="0">
                <a:latin typeface="Helvetica" pitchFamily="2" charset="0"/>
              </a:rPr>
              <a:t>Create Custom KPI’s that represent the valuation of the company</a:t>
            </a:r>
          </a:p>
          <a:p>
            <a:r>
              <a:rPr lang="en-US" dirty="0">
                <a:latin typeface="Helvetica" pitchFamily="2" charset="0"/>
              </a:rPr>
              <a:t>Search the internet, news sites and social media for any news that may impact his KPIs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C3A015-F766-4D97-8FBA-B8100A724647}"/>
              </a:ext>
            </a:extLst>
          </p:cNvPr>
          <p:cNvSpPr txBox="1"/>
          <p:nvPr/>
        </p:nvSpPr>
        <p:spPr>
          <a:xfrm>
            <a:off x="5738101" y="4507465"/>
            <a:ext cx="5330103" cy="166199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Challenges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  <a:ea typeface="Segoe UI Symbol" panose="020B0502040204020203" pitchFamily="34" charset="0"/>
              </a:rPr>
              <a:t>Most of the time is taken up by ingesting \ reviewing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  <a:ea typeface="Segoe UI Symbol" panose="020B0502040204020203" pitchFamily="34" charset="0"/>
              </a:rPr>
              <a:t>Errors in validation calculation can result in increased company risk.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FB53C731-A0F8-4A15-A7C8-1502D699B3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699577"/>
            <a:ext cx="2432548" cy="30669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F58A73-78E7-9247-98A1-4FF50C41AA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705274"/>
            <a:ext cx="2432548" cy="31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839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2" y="1703628"/>
            <a:ext cx="10795208" cy="1828193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AI Decision </a:t>
            </a:r>
            <a:r>
              <a:rPr lang="en-US" u="sng" dirty="0"/>
              <a:t>Support</a:t>
            </a:r>
            <a:r>
              <a:rPr lang="en-US" dirty="0"/>
              <a:t> System -</a:t>
            </a:r>
            <a:br>
              <a:rPr lang="en-US" dirty="0"/>
            </a:br>
            <a:r>
              <a:rPr lang="en-US" dirty="0"/>
              <a:t>Financial Hedge Fund Portal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/>
              <a:t>https://neu-demo-knowledge-mining-two-wbp2.azurewebsites.net/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358754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8" y="0"/>
            <a:ext cx="467236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Open Sans Regula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4955" y="4812065"/>
            <a:ext cx="1125629" cy="669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300" b="1" dirty="0">
                <a:solidFill>
                  <a:schemeClr val="bg1"/>
                </a:solidFill>
                <a:latin typeface="Helvetica" pitchFamily="2" charset="0"/>
                <a:ea typeface="League Spartan" charset="0"/>
                <a:cs typeface="League Spartan" charset="0"/>
              </a:rPr>
              <a:t>BOB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CD54C9-C6BD-4ADF-8642-3A04E9C63CE4}"/>
              </a:ext>
            </a:extLst>
          </p:cNvPr>
          <p:cNvSpPr txBox="1"/>
          <p:nvPr/>
        </p:nvSpPr>
        <p:spPr>
          <a:xfrm>
            <a:off x="5720172" y="642229"/>
            <a:ext cx="5936027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fontAlgn="t"/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Job: Mortgage Loan Officer for ABC Loans</a:t>
            </a:r>
            <a:endParaRPr lang="en-US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17498C-AD81-4A00-B9B8-7CDF7830DD82}"/>
              </a:ext>
            </a:extLst>
          </p:cNvPr>
          <p:cNvSpPr/>
          <p:nvPr/>
        </p:nvSpPr>
        <p:spPr>
          <a:xfrm>
            <a:off x="5046646" y="4290540"/>
            <a:ext cx="521165" cy="5211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C75E11-AA12-4D48-8CFA-36F744F88B4A}"/>
              </a:ext>
            </a:extLst>
          </p:cNvPr>
          <p:cNvSpPr/>
          <p:nvPr/>
        </p:nvSpPr>
        <p:spPr>
          <a:xfrm>
            <a:off x="5046646" y="1759265"/>
            <a:ext cx="521165" cy="5211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C87CCE-03FA-4722-B68C-F2314A627173}"/>
              </a:ext>
            </a:extLst>
          </p:cNvPr>
          <p:cNvSpPr/>
          <p:nvPr/>
        </p:nvSpPr>
        <p:spPr>
          <a:xfrm>
            <a:off x="5046646" y="554880"/>
            <a:ext cx="521165" cy="5211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  <a:latin typeface="Open Sans Regular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0B93E5-CEB2-4E30-A46B-3CA87B61A38E}"/>
              </a:ext>
            </a:extLst>
          </p:cNvPr>
          <p:cNvSpPr txBox="1"/>
          <p:nvPr/>
        </p:nvSpPr>
        <p:spPr>
          <a:xfrm>
            <a:off x="5720172" y="1857235"/>
            <a:ext cx="5936027" cy="203132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Responsibilities: 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Bob processes mortgage applications for clients that have completed online applications by performing the following tasks: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Organize and validate the supplemental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Creates company standard KPI’s.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Calculates the risk score.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Approves or Rejects loan.</a:t>
            </a:r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C3A015-F766-4D97-8FBA-B8100A724647}"/>
              </a:ext>
            </a:extLst>
          </p:cNvPr>
          <p:cNvSpPr txBox="1"/>
          <p:nvPr/>
        </p:nvSpPr>
        <p:spPr>
          <a:xfrm>
            <a:off x="5738101" y="4507465"/>
            <a:ext cx="5330103" cy="166199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lvl="0" fontAlgn="t"/>
            <a:r>
              <a:rPr lang="en-US" b="1" dirty="0">
                <a:solidFill>
                  <a:prstClr val="black"/>
                </a:solidFill>
                <a:latin typeface="Helvetica" pitchFamily="2" charset="0"/>
              </a:rPr>
              <a:t>Challenges</a:t>
            </a: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: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The majority of time is taken up by ingesting \ reviewing documents.</a:t>
            </a:r>
          </a:p>
          <a:p>
            <a:pPr marL="285750" lvl="0" indent="-285750" fontAlgn="t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Helvetica" pitchFamily="2" charset="0"/>
              </a:rPr>
              <a:t>Errors in validation calculation can result in increased company risk.</a:t>
            </a:r>
          </a:p>
          <a:p>
            <a:pPr lvl="0" fontAlgn="t"/>
            <a:endParaRPr lang="en-US" sz="1200" dirty="0">
              <a:solidFill>
                <a:srgbClr val="000000"/>
              </a:solidFill>
              <a:latin typeface="Helvetica" pitchFamily="2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FB53C731-A0F8-4A15-A7C8-1502D699B3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08" y="1699577"/>
            <a:ext cx="2432548" cy="30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93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90C629E-D8EC-41D0-879E-70DB39CEC71A}"/>
              </a:ext>
            </a:extLst>
          </p:cNvPr>
          <p:cNvSpPr/>
          <p:nvPr/>
        </p:nvSpPr>
        <p:spPr>
          <a:xfrm>
            <a:off x="6223000" y="5626100"/>
            <a:ext cx="5969000" cy="93821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There will be multiple demos, making this real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0DE5B-A730-4B9B-BECA-D989EB83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Agenda – AI Decision Analysis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13D2E2-1E44-4DCB-8C9D-75F65280FCD4}"/>
              </a:ext>
            </a:extLst>
          </p:cNvPr>
          <p:cNvSpPr/>
          <p:nvPr/>
        </p:nvSpPr>
        <p:spPr>
          <a:xfrm>
            <a:off x="0" y="1206501"/>
            <a:ext cx="12192000" cy="1523999"/>
          </a:xfrm>
          <a:prstGeom prst="rect">
            <a:avLst/>
          </a:prstGeom>
          <a:solidFill>
            <a:schemeClr val="accent1"/>
          </a:solidFill>
        </p:spPr>
        <p:txBody>
          <a:bodyPr wrap="none" lIns="640080" tIns="137160" anchor="t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Journey of the talk for the audience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373E2A-CC6E-4276-A316-46351C55CA9E}"/>
              </a:ext>
            </a:extLst>
          </p:cNvPr>
          <p:cNvSpPr/>
          <p:nvPr/>
        </p:nvSpPr>
        <p:spPr bwMode="auto">
          <a:xfrm>
            <a:off x="812800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AI System Integration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19072B-BF40-4B9D-831C-688BE4DA27C6}"/>
              </a:ext>
            </a:extLst>
          </p:cNvPr>
          <p:cNvGrpSpPr/>
          <p:nvPr/>
        </p:nvGrpSpPr>
        <p:grpSpPr>
          <a:xfrm>
            <a:off x="588263" y="2113766"/>
            <a:ext cx="3271820" cy="3271818"/>
            <a:chOff x="-198420" y="1217123"/>
            <a:chExt cx="4389420" cy="4389418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D65E6B4-D3F7-4CBD-BEC1-F658042DAF75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D0959D5D-E4F8-4B04-B045-FAEB958A1754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8E2F0D5-E538-4B92-85C5-ADBC3174106D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FB97E88A-E740-408E-9EB7-855BE9477998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7C39030-B6EF-4C69-866E-9ABBF9DBA417}"/>
              </a:ext>
            </a:extLst>
          </p:cNvPr>
          <p:cNvSpPr/>
          <p:nvPr/>
        </p:nvSpPr>
        <p:spPr bwMode="auto">
          <a:xfrm>
            <a:off x="4684627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Business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Decision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Validation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D4EDD2-58AE-4174-97A6-E8EADAA7A650}"/>
              </a:ext>
            </a:extLst>
          </p:cNvPr>
          <p:cNvGrpSpPr/>
          <p:nvPr/>
        </p:nvGrpSpPr>
        <p:grpSpPr>
          <a:xfrm>
            <a:off x="4460090" y="2113766"/>
            <a:ext cx="3271820" cy="3271818"/>
            <a:chOff x="-198420" y="1217123"/>
            <a:chExt cx="4389420" cy="4389418"/>
          </a:xfrm>
        </p:grpSpPr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A463A46E-3D98-4AC9-9F9C-024A1C0DCE62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78704E6F-C922-4761-8318-3C591F389E09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6BAF2141-A5D9-4F4A-A201-CBF15D199E2A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EA4676EC-B765-4A1E-B860-EB0C63FCF623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BF97E98-9DDE-471C-9227-DC270AD34BEB}"/>
              </a:ext>
            </a:extLst>
          </p:cNvPr>
          <p:cNvSpPr/>
          <p:nvPr/>
        </p:nvSpPr>
        <p:spPr bwMode="auto">
          <a:xfrm>
            <a:off x="8556454" y="2338302"/>
            <a:ext cx="2822746" cy="2822746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Decision Support &amp; 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Management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353535"/>
                </a:solidFill>
                <a:latin typeface="Segoe UI"/>
                <a:cs typeface="Segoe UI" pitchFamily="34" charset="0"/>
              </a:rPr>
              <a:t>Systems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FA65F1-15CA-4107-B2AD-CCDF09E24A36}"/>
              </a:ext>
            </a:extLst>
          </p:cNvPr>
          <p:cNvGrpSpPr/>
          <p:nvPr/>
        </p:nvGrpSpPr>
        <p:grpSpPr>
          <a:xfrm>
            <a:off x="8331917" y="2113766"/>
            <a:ext cx="3271820" cy="3271818"/>
            <a:chOff x="-198420" y="1217123"/>
            <a:chExt cx="4389420" cy="4389418"/>
          </a:xfrm>
        </p:grpSpPr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60E9F40C-7E29-4A3D-A1BB-29F317BE022F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9387233"/>
                <a:gd name="adj2" fmla="val 1642791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F9ED973-3F03-4335-995C-948306B32105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16461740"/>
                <a:gd name="adj2" fmla="val 21597239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43BE5016-7B1E-46F3-B3CF-0F45D01EEF38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21579868"/>
                <a:gd name="adj2" fmla="val 8303556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diamond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FAB52241-7804-443B-B258-A35A7E347116}"/>
                </a:ext>
              </a:extLst>
            </p:cNvPr>
            <p:cNvSpPr/>
            <p:nvPr/>
          </p:nvSpPr>
          <p:spPr bwMode="auto">
            <a:xfrm>
              <a:off x="-198420" y="1217123"/>
              <a:ext cx="4389420" cy="4389418"/>
            </a:xfrm>
            <a:prstGeom prst="arc">
              <a:avLst>
                <a:gd name="adj1" fmla="val 8332210"/>
                <a:gd name="adj2" fmla="val 9387958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57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C183BF5-4F1C-41F7-9CF7-E1761E27B363}"/>
              </a:ext>
            </a:extLst>
          </p:cNvPr>
          <p:cNvSpPr/>
          <p:nvPr/>
        </p:nvSpPr>
        <p:spPr>
          <a:xfrm>
            <a:off x="0" y="5626100"/>
            <a:ext cx="6223000" cy="93821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This is an advanced AI business conversation, not tech heavy nor will there be code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4F4ED7-947A-4890-98D8-3A91BCF4D295}"/>
              </a:ext>
            </a:extLst>
          </p:cNvPr>
          <p:cNvCxnSpPr>
            <a:cxnSpLocks/>
          </p:cNvCxnSpPr>
          <p:nvPr/>
        </p:nvCxnSpPr>
        <p:spPr>
          <a:xfrm>
            <a:off x="6223000" y="5800534"/>
            <a:ext cx="0" cy="63341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61264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2" y="1703628"/>
            <a:ext cx="10795208" cy="1828193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AI Decision </a:t>
            </a:r>
            <a:r>
              <a:rPr lang="en-US" u="sng" dirty="0"/>
              <a:t>Management</a:t>
            </a:r>
            <a:r>
              <a:rPr lang="en-US" dirty="0"/>
              <a:t> System -</a:t>
            </a:r>
            <a:br>
              <a:rPr lang="en-US" dirty="0"/>
            </a:br>
            <a:r>
              <a:rPr lang="en-US" dirty="0"/>
              <a:t>Mortgage &amp; Loan Approval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/>
              <a:t>https://neu-demo-knowledge-mining-wb.azurewebsites.net/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3107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547">
            <a:extLst>
              <a:ext uri="{FF2B5EF4-FFF2-40B4-BE49-F238E27FC236}">
                <a16:creationId xmlns:a16="http://schemas.microsoft.com/office/drawing/2014/main" id="{50908BAE-89A2-E940-AF3B-59E8D616A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cxnSp>
        <p:nvCxnSpPr>
          <p:cNvPr id="566" name="Straight Connector 565"/>
          <p:cNvCxnSpPr/>
          <p:nvPr/>
        </p:nvCxnSpPr>
        <p:spPr>
          <a:xfrm>
            <a:off x="-5057119" y="487"/>
            <a:ext cx="0" cy="4597316"/>
          </a:xfrm>
          <a:prstGeom prst="line">
            <a:avLst/>
          </a:prstGeom>
          <a:noFill/>
          <a:ln w="158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7" name="Group 566"/>
          <p:cNvGrpSpPr/>
          <p:nvPr/>
        </p:nvGrpSpPr>
        <p:grpSpPr>
          <a:xfrm>
            <a:off x="-6826268" y="271051"/>
            <a:ext cx="507602" cy="4055729"/>
            <a:chOff x="4381662" y="275989"/>
            <a:chExt cx="517780" cy="4137055"/>
          </a:xfrm>
        </p:grpSpPr>
        <p:grpSp>
          <p:nvGrpSpPr>
            <p:cNvPr id="568" name="Group 244"/>
            <p:cNvGrpSpPr>
              <a:grpSpLocks noChangeAspect="1"/>
            </p:cNvGrpSpPr>
            <p:nvPr/>
          </p:nvGrpSpPr>
          <p:grpSpPr bwMode="auto">
            <a:xfrm>
              <a:off x="4432898" y="1128989"/>
              <a:ext cx="415308" cy="267214"/>
              <a:chOff x="6715" y="806"/>
              <a:chExt cx="258" cy="166"/>
            </a:xfrm>
          </p:grpSpPr>
          <p:sp>
            <p:nvSpPr>
              <p:cNvPr id="602" name="Freeform 245"/>
              <p:cNvSpPr>
                <a:spLocks/>
              </p:cNvSpPr>
              <p:nvPr/>
            </p:nvSpPr>
            <p:spPr bwMode="auto">
              <a:xfrm>
                <a:off x="6752" y="826"/>
                <a:ext cx="54" cy="60"/>
              </a:xfrm>
              <a:custGeom>
                <a:avLst/>
                <a:gdLst>
                  <a:gd name="T0" fmla="*/ 0 w 76"/>
                  <a:gd name="T1" fmla="*/ 83 h 83"/>
                  <a:gd name="T2" fmla="*/ 56 w 76"/>
                  <a:gd name="T3" fmla="*/ 83 h 83"/>
                  <a:gd name="T4" fmla="*/ 76 w 76"/>
                  <a:gd name="T5" fmla="*/ 63 h 83"/>
                  <a:gd name="T6" fmla="*/ 56 w 76"/>
                  <a:gd name="T7" fmla="*/ 42 h 83"/>
                  <a:gd name="T8" fmla="*/ 21 w 76"/>
                  <a:gd name="T9" fmla="*/ 41 h 83"/>
                  <a:gd name="T10" fmla="*/ 0 w 76"/>
                  <a:gd name="T11" fmla="*/ 21 h 83"/>
                  <a:gd name="T12" fmla="*/ 21 w 76"/>
                  <a:gd name="T13" fmla="*/ 0 h 83"/>
                  <a:gd name="T14" fmla="*/ 75 w 76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83">
                    <a:moveTo>
                      <a:pt x="0" y="83"/>
                    </a:moveTo>
                    <a:cubicBezTo>
                      <a:pt x="56" y="83"/>
                      <a:pt x="56" y="83"/>
                      <a:pt x="56" y="83"/>
                    </a:cubicBezTo>
                    <a:cubicBezTo>
                      <a:pt x="67" y="83"/>
                      <a:pt x="76" y="74"/>
                      <a:pt x="76" y="63"/>
                    </a:cubicBezTo>
                    <a:cubicBezTo>
                      <a:pt x="76" y="51"/>
                      <a:pt x="67" y="42"/>
                      <a:pt x="56" y="42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10" y="41"/>
                      <a:pt x="0" y="32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3" name="Line 246"/>
              <p:cNvSpPr>
                <a:spLocks noChangeShapeType="1"/>
              </p:cNvSpPr>
              <p:nvPr/>
            </p:nvSpPr>
            <p:spPr bwMode="auto">
              <a:xfrm>
                <a:off x="6779" y="806"/>
                <a:ext cx="0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4" name="Line 247"/>
              <p:cNvSpPr>
                <a:spLocks noChangeShapeType="1"/>
              </p:cNvSpPr>
              <p:nvPr/>
            </p:nvSpPr>
            <p:spPr bwMode="auto">
              <a:xfrm>
                <a:off x="6715" y="940"/>
                <a:ext cx="3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5" name="Line 248"/>
              <p:cNvSpPr>
                <a:spLocks noChangeShapeType="1"/>
              </p:cNvSpPr>
              <p:nvPr/>
            </p:nvSpPr>
            <p:spPr bwMode="auto">
              <a:xfrm>
                <a:off x="6763" y="940"/>
                <a:ext cx="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6" name="Freeform 249"/>
              <p:cNvSpPr>
                <a:spLocks/>
              </p:cNvSpPr>
              <p:nvPr/>
            </p:nvSpPr>
            <p:spPr bwMode="auto">
              <a:xfrm>
                <a:off x="6812" y="826"/>
                <a:ext cx="155" cy="114"/>
              </a:xfrm>
              <a:custGeom>
                <a:avLst/>
                <a:gdLst>
                  <a:gd name="T0" fmla="*/ 155 w 155"/>
                  <a:gd name="T1" fmla="*/ 0 h 114"/>
                  <a:gd name="T2" fmla="*/ 41 w 155"/>
                  <a:gd name="T3" fmla="*/ 114 h 114"/>
                  <a:gd name="T4" fmla="*/ 0 w 155"/>
                  <a:gd name="T5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5" h="114">
                    <a:moveTo>
                      <a:pt x="155" y="0"/>
                    </a:moveTo>
                    <a:lnTo>
                      <a:pt x="41" y="114"/>
                    </a:lnTo>
                    <a:lnTo>
                      <a:pt x="0" y="11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7" name="Line 250"/>
              <p:cNvSpPr>
                <a:spLocks noChangeShapeType="1"/>
              </p:cNvSpPr>
              <p:nvPr/>
            </p:nvSpPr>
            <p:spPr bwMode="auto">
              <a:xfrm>
                <a:off x="6916" y="826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8" name="Freeform 251"/>
              <p:cNvSpPr>
                <a:spLocks/>
              </p:cNvSpPr>
              <p:nvPr/>
            </p:nvSpPr>
            <p:spPr bwMode="auto">
              <a:xfrm>
                <a:off x="6919" y="827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0 h 48"/>
                  <a:gd name="T4" fmla="*/ 48 w 48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0"/>
                    </a:lnTo>
                    <a:lnTo>
                      <a:pt x="48" y="4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9" name="Line 252"/>
              <p:cNvSpPr>
                <a:spLocks noChangeShapeType="1"/>
              </p:cNvSpPr>
              <p:nvPr/>
            </p:nvSpPr>
            <p:spPr bwMode="auto">
              <a:xfrm>
                <a:off x="6715" y="972"/>
                <a:ext cx="2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69" name="Group 299"/>
            <p:cNvGrpSpPr>
              <a:grpSpLocks noChangeAspect="1"/>
            </p:cNvGrpSpPr>
            <p:nvPr/>
          </p:nvGrpSpPr>
          <p:grpSpPr bwMode="auto">
            <a:xfrm>
              <a:off x="4461336" y="2114184"/>
              <a:ext cx="358432" cy="317963"/>
              <a:chOff x="6842" y="1278"/>
              <a:chExt cx="248" cy="220"/>
            </a:xfrm>
          </p:grpSpPr>
          <p:sp>
            <p:nvSpPr>
              <p:cNvPr id="600" name="Freeform 300"/>
              <p:cNvSpPr>
                <a:spLocks/>
              </p:cNvSpPr>
              <p:nvPr/>
            </p:nvSpPr>
            <p:spPr bwMode="auto">
              <a:xfrm>
                <a:off x="6842" y="1278"/>
                <a:ext cx="248" cy="123"/>
              </a:xfrm>
              <a:custGeom>
                <a:avLst/>
                <a:gdLst>
                  <a:gd name="T0" fmla="*/ 0 w 248"/>
                  <a:gd name="T1" fmla="*/ 123 h 123"/>
                  <a:gd name="T2" fmla="*/ 124 w 248"/>
                  <a:gd name="T3" fmla="*/ 0 h 123"/>
                  <a:gd name="T4" fmla="*/ 248 w 248"/>
                  <a:gd name="T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8" h="123">
                    <a:moveTo>
                      <a:pt x="0" y="123"/>
                    </a:moveTo>
                    <a:lnTo>
                      <a:pt x="124" y="0"/>
                    </a:lnTo>
                    <a:lnTo>
                      <a:pt x="248" y="1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01" name="Freeform 301"/>
              <p:cNvSpPr>
                <a:spLocks/>
              </p:cNvSpPr>
              <p:nvPr/>
            </p:nvSpPr>
            <p:spPr bwMode="auto">
              <a:xfrm>
                <a:off x="6869" y="1375"/>
                <a:ext cx="195" cy="123"/>
              </a:xfrm>
              <a:custGeom>
                <a:avLst/>
                <a:gdLst>
                  <a:gd name="T0" fmla="*/ 0 w 195"/>
                  <a:gd name="T1" fmla="*/ 0 h 123"/>
                  <a:gd name="T2" fmla="*/ 0 w 195"/>
                  <a:gd name="T3" fmla="*/ 123 h 123"/>
                  <a:gd name="T4" fmla="*/ 71 w 195"/>
                  <a:gd name="T5" fmla="*/ 123 h 123"/>
                  <a:gd name="T6" fmla="*/ 71 w 195"/>
                  <a:gd name="T7" fmla="*/ 34 h 123"/>
                  <a:gd name="T8" fmla="*/ 125 w 195"/>
                  <a:gd name="T9" fmla="*/ 34 h 123"/>
                  <a:gd name="T10" fmla="*/ 125 w 195"/>
                  <a:gd name="T11" fmla="*/ 123 h 123"/>
                  <a:gd name="T12" fmla="*/ 195 w 195"/>
                  <a:gd name="T13" fmla="*/ 123 h 123"/>
                  <a:gd name="T14" fmla="*/ 195 w 195"/>
                  <a:gd name="T15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123">
                    <a:moveTo>
                      <a:pt x="0" y="0"/>
                    </a:moveTo>
                    <a:lnTo>
                      <a:pt x="0" y="123"/>
                    </a:lnTo>
                    <a:lnTo>
                      <a:pt x="71" y="123"/>
                    </a:lnTo>
                    <a:lnTo>
                      <a:pt x="71" y="34"/>
                    </a:lnTo>
                    <a:lnTo>
                      <a:pt x="125" y="34"/>
                    </a:lnTo>
                    <a:lnTo>
                      <a:pt x="125" y="123"/>
                    </a:lnTo>
                    <a:lnTo>
                      <a:pt x="195" y="123"/>
                    </a:lnTo>
                    <a:lnTo>
                      <a:pt x="195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0" name="Group 326"/>
            <p:cNvGrpSpPr>
              <a:grpSpLocks noChangeAspect="1"/>
            </p:cNvGrpSpPr>
            <p:nvPr/>
          </p:nvGrpSpPr>
          <p:grpSpPr bwMode="auto">
            <a:xfrm>
              <a:off x="4381662" y="4104794"/>
              <a:ext cx="517780" cy="308250"/>
              <a:chOff x="6817" y="2557"/>
              <a:chExt cx="257" cy="153"/>
            </a:xfrm>
          </p:grpSpPr>
          <p:sp>
            <p:nvSpPr>
              <p:cNvPr id="598" name="Rectangle 327"/>
              <p:cNvSpPr>
                <a:spLocks noChangeArrowheads="1"/>
              </p:cNvSpPr>
              <p:nvPr/>
            </p:nvSpPr>
            <p:spPr bwMode="auto">
              <a:xfrm>
                <a:off x="6860" y="2557"/>
                <a:ext cx="169" cy="10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9" name="Freeform 328"/>
              <p:cNvSpPr>
                <a:spLocks/>
              </p:cNvSpPr>
              <p:nvPr/>
            </p:nvSpPr>
            <p:spPr bwMode="auto">
              <a:xfrm>
                <a:off x="6817" y="2664"/>
                <a:ext cx="257" cy="46"/>
              </a:xfrm>
              <a:custGeom>
                <a:avLst/>
                <a:gdLst>
                  <a:gd name="T0" fmla="*/ 212 w 257"/>
                  <a:gd name="T1" fmla="*/ 1 h 46"/>
                  <a:gd name="T2" fmla="*/ 257 w 257"/>
                  <a:gd name="T3" fmla="*/ 46 h 46"/>
                  <a:gd name="T4" fmla="*/ 0 w 257"/>
                  <a:gd name="T5" fmla="*/ 46 h 46"/>
                  <a:gd name="T6" fmla="*/ 47 w 257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7" h="46">
                    <a:moveTo>
                      <a:pt x="212" y="1"/>
                    </a:moveTo>
                    <a:lnTo>
                      <a:pt x="257" y="46"/>
                    </a:lnTo>
                    <a:lnTo>
                      <a:pt x="0" y="46"/>
                    </a:lnTo>
                    <a:lnTo>
                      <a:pt x="47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1" name="Group 352"/>
            <p:cNvGrpSpPr>
              <a:grpSpLocks noChangeAspect="1"/>
            </p:cNvGrpSpPr>
            <p:nvPr/>
          </p:nvGrpSpPr>
          <p:grpSpPr bwMode="auto">
            <a:xfrm>
              <a:off x="4467766" y="3125299"/>
              <a:ext cx="345572" cy="289748"/>
              <a:chOff x="6864" y="1902"/>
              <a:chExt cx="260" cy="218"/>
            </a:xfrm>
          </p:grpSpPr>
          <p:sp>
            <p:nvSpPr>
              <p:cNvPr id="595" name="Freeform 353"/>
              <p:cNvSpPr>
                <a:spLocks/>
              </p:cNvSpPr>
              <p:nvPr/>
            </p:nvSpPr>
            <p:spPr bwMode="auto">
              <a:xfrm>
                <a:off x="6864" y="1981"/>
                <a:ext cx="260" cy="139"/>
              </a:xfrm>
              <a:custGeom>
                <a:avLst/>
                <a:gdLst>
                  <a:gd name="T0" fmla="*/ 60 w 260"/>
                  <a:gd name="T1" fmla="*/ 0 h 139"/>
                  <a:gd name="T2" fmla="*/ 199 w 260"/>
                  <a:gd name="T3" fmla="*/ 0 h 139"/>
                  <a:gd name="T4" fmla="*/ 260 w 260"/>
                  <a:gd name="T5" fmla="*/ 139 h 139"/>
                  <a:gd name="T6" fmla="*/ 0 w 260"/>
                  <a:gd name="T7" fmla="*/ 139 h 139"/>
                  <a:gd name="T8" fmla="*/ 60 w 260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39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39"/>
                    </a:lnTo>
                    <a:lnTo>
                      <a:pt x="0" y="139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6" name="Oval 354"/>
              <p:cNvSpPr>
                <a:spLocks noChangeArrowheads="1"/>
              </p:cNvSpPr>
              <p:nvPr/>
            </p:nvSpPr>
            <p:spPr bwMode="auto">
              <a:xfrm>
                <a:off x="6968" y="1902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7" name="Line 355"/>
              <p:cNvSpPr>
                <a:spLocks noChangeShapeType="1"/>
              </p:cNvSpPr>
              <p:nvPr/>
            </p:nvSpPr>
            <p:spPr bwMode="auto">
              <a:xfrm>
                <a:off x="6994" y="1954"/>
                <a:ext cx="0" cy="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2" name="Group 237"/>
            <p:cNvGrpSpPr>
              <a:grpSpLocks noChangeAspect="1"/>
            </p:cNvGrpSpPr>
            <p:nvPr/>
          </p:nvGrpSpPr>
          <p:grpSpPr bwMode="auto">
            <a:xfrm>
              <a:off x="4450886" y="1565528"/>
              <a:ext cx="379333" cy="379331"/>
              <a:chOff x="6422" y="1029"/>
              <a:chExt cx="243" cy="243"/>
            </a:xfrm>
          </p:grpSpPr>
          <p:sp>
            <p:nvSpPr>
              <p:cNvPr id="591" name="Oval 238"/>
              <p:cNvSpPr>
                <a:spLocks noChangeArrowheads="1"/>
              </p:cNvSpPr>
              <p:nvPr/>
            </p:nvSpPr>
            <p:spPr bwMode="auto">
              <a:xfrm>
                <a:off x="6422" y="1029"/>
                <a:ext cx="243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2" name="Oval 239"/>
              <p:cNvSpPr>
                <a:spLocks noChangeArrowheads="1"/>
              </p:cNvSpPr>
              <p:nvPr/>
            </p:nvSpPr>
            <p:spPr bwMode="auto">
              <a:xfrm>
                <a:off x="6482" y="1029"/>
                <a:ext cx="124" cy="2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3" name="Line 240"/>
              <p:cNvSpPr>
                <a:spLocks noChangeShapeType="1"/>
              </p:cNvSpPr>
              <p:nvPr/>
            </p:nvSpPr>
            <p:spPr bwMode="auto">
              <a:xfrm>
                <a:off x="6430" y="1113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4" name="Line 241"/>
              <p:cNvSpPr>
                <a:spLocks noChangeShapeType="1"/>
              </p:cNvSpPr>
              <p:nvPr/>
            </p:nvSpPr>
            <p:spPr bwMode="auto">
              <a:xfrm>
                <a:off x="6430" y="1189"/>
                <a:ext cx="22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3" name="Group 337"/>
            <p:cNvGrpSpPr>
              <a:grpSpLocks noChangeAspect="1"/>
            </p:cNvGrpSpPr>
            <p:nvPr/>
          </p:nvGrpSpPr>
          <p:grpSpPr bwMode="auto">
            <a:xfrm>
              <a:off x="4521164" y="2601472"/>
              <a:ext cx="238776" cy="354502"/>
              <a:chOff x="6878" y="1578"/>
              <a:chExt cx="163" cy="242"/>
            </a:xfrm>
          </p:grpSpPr>
          <p:sp>
            <p:nvSpPr>
              <p:cNvPr id="588" name="Freeform 338"/>
              <p:cNvSpPr>
                <a:spLocks/>
              </p:cNvSpPr>
              <p:nvPr/>
            </p:nvSpPr>
            <p:spPr bwMode="auto">
              <a:xfrm>
                <a:off x="6878" y="1578"/>
                <a:ext cx="163" cy="242"/>
              </a:xfrm>
              <a:custGeom>
                <a:avLst/>
                <a:gdLst>
                  <a:gd name="T0" fmla="*/ 197 w 224"/>
                  <a:gd name="T1" fmla="*/ 185 h 334"/>
                  <a:gd name="T2" fmla="*/ 224 w 224"/>
                  <a:gd name="T3" fmla="*/ 112 h 334"/>
                  <a:gd name="T4" fmla="*/ 112 w 224"/>
                  <a:gd name="T5" fmla="*/ 0 h 334"/>
                  <a:gd name="T6" fmla="*/ 0 w 224"/>
                  <a:gd name="T7" fmla="*/ 112 h 334"/>
                  <a:gd name="T8" fmla="*/ 27 w 224"/>
                  <a:gd name="T9" fmla="*/ 185 h 334"/>
                  <a:gd name="T10" fmla="*/ 37 w 224"/>
                  <a:gd name="T11" fmla="*/ 195 h 334"/>
                  <a:gd name="T12" fmla="*/ 67 w 224"/>
                  <a:gd name="T13" fmla="*/ 261 h 334"/>
                  <a:gd name="T14" fmla="*/ 67 w 224"/>
                  <a:gd name="T15" fmla="*/ 312 h 334"/>
                  <a:gd name="T16" fmla="*/ 89 w 224"/>
                  <a:gd name="T17" fmla="*/ 334 h 334"/>
                  <a:gd name="T18" fmla="*/ 134 w 224"/>
                  <a:gd name="T19" fmla="*/ 334 h 334"/>
                  <a:gd name="T20" fmla="*/ 156 w 224"/>
                  <a:gd name="T21" fmla="*/ 312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4" h="334">
                    <a:moveTo>
                      <a:pt x="197" y="185"/>
                    </a:moveTo>
                    <a:cubicBezTo>
                      <a:pt x="214" y="166"/>
                      <a:pt x="224" y="140"/>
                      <a:pt x="224" y="112"/>
                    </a:cubicBezTo>
                    <a:cubicBezTo>
                      <a:pt x="224" y="50"/>
                      <a:pt x="174" y="0"/>
                      <a:pt x="112" y="0"/>
                    </a:cubicBezTo>
                    <a:cubicBezTo>
                      <a:pt x="50" y="0"/>
                      <a:pt x="0" y="50"/>
                      <a:pt x="0" y="112"/>
                    </a:cubicBezTo>
                    <a:cubicBezTo>
                      <a:pt x="0" y="140"/>
                      <a:pt x="10" y="166"/>
                      <a:pt x="27" y="185"/>
                    </a:cubicBezTo>
                    <a:cubicBezTo>
                      <a:pt x="37" y="195"/>
                      <a:pt x="37" y="195"/>
                      <a:pt x="37" y="195"/>
                    </a:cubicBezTo>
                    <a:cubicBezTo>
                      <a:pt x="37" y="195"/>
                      <a:pt x="67" y="221"/>
                      <a:pt x="67" y="261"/>
                    </a:cubicBezTo>
                    <a:cubicBezTo>
                      <a:pt x="67" y="300"/>
                      <a:pt x="67" y="312"/>
                      <a:pt x="67" y="312"/>
                    </a:cubicBezTo>
                    <a:cubicBezTo>
                      <a:pt x="67" y="324"/>
                      <a:pt x="76" y="334"/>
                      <a:pt x="89" y="334"/>
                    </a:cubicBezTo>
                    <a:cubicBezTo>
                      <a:pt x="134" y="334"/>
                      <a:pt x="134" y="334"/>
                      <a:pt x="134" y="334"/>
                    </a:cubicBezTo>
                    <a:cubicBezTo>
                      <a:pt x="146" y="334"/>
                      <a:pt x="156" y="324"/>
                      <a:pt x="156" y="31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9" name="Freeform 339"/>
              <p:cNvSpPr>
                <a:spLocks/>
              </p:cNvSpPr>
              <p:nvPr/>
            </p:nvSpPr>
            <p:spPr bwMode="auto">
              <a:xfrm>
                <a:off x="6992" y="1709"/>
                <a:ext cx="32" cy="95"/>
              </a:xfrm>
              <a:custGeom>
                <a:avLst/>
                <a:gdLst>
                  <a:gd name="T0" fmla="*/ 0 w 44"/>
                  <a:gd name="T1" fmla="*/ 131 h 131"/>
                  <a:gd name="T2" fmla="*/ 0 w 44"/>
                  <a:gd name="T3" fmla="*/ 131 h 131"/>
                  <a:gd name="T4" fmla="*/ 0 w 44"/>
                  <a:gd name="T5" fmla="*/ 84 h 131"/>
                  <a:gd name="T6" fmla="*/ 41 w 44"/>
                  <a:gd name="T7" fmla="*/ 4 h 131"/>
                  <a:gd name="T8" fmla="*/ 44 w 44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31">
                    <a:moveTo>
                      <a:pt x="0" y="131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0" y="131"/>
                      <a:pt x="0" y="84"/>
                    </a:cubicBezTo>
                    <a:cubicBezTo>
                      <a:pt x="0" y="36"/>
                      <a:pt x="41" y="4"/>
                      <a:pt x="41" y="4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90" name="Line 340"/>
              <p:cNvSpPr>
                <a:spLocks noChangeShapeType="1"/>
              </p:cNvSpPr>
              <p:nvPr/>
            </p:nvSpPr>
            <p:spPr bwMode="auto">
              <a:xfrm>
                <a:off x="6927" y="177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4" name="Group 363"/>
            <p:cNvGrpSpPr>
              <a:grpSpLocks noChangeAspect="1"/>
            </p:cNvGrpSpPr>
            <p:nvPr/>
          </p:nvGrpSpPr>
          <p:grpSpPr bwMode="auto">
            <a:xfrm>
              <a:off x="4514331" y="3584372"/>
              <a:ext cx="252443" cy="351097"/>
              <a:chOff x="6897" y="2226"/>
              <a:chExt cx="174" cy="242"/>
            </a:xfrm>
          </p:grpSpPr>
          <p:sp>
            <p:nvSpPr>
              <p:cNvPr id="586" name="Rectangle 364"/>
              <p:cNvSpPr>
                <a:spLocks noChangeArrowheads="1"/>
              </p:cNvSpPr>
              <p:nvPr/>
            </p:nvSpPr>
            <p:spPr bwMode="auto">
              <a:xfrm>
                <a:off x="6897" y="2339"/>
                <a:ext cx="174" cy="12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7" name="Freeform 365"/>
              <p:cNvSpPr>
                <a:spLocks/>
              </p:cNvSpPr>
              <p:nvPr/>
            </p:nvSpPr>
            <p:spPr bwMode="auto">
              <a:xfrm>
                <a:off x="6930" y="2226"/>
                <a:ext cx="109" cy="113"/>
              </a:xfrm>
              <a:custGeom>
                <a:avLst/>
                <a:gdLst>
                  <a:gd name="T0" fmla="*/ 0 w 150"/>
                  <a:gd name="T1" fmla="*/ 157 h 157"/>
                  <a:gd name="T2" fmla="*/ 0 w 150"/>
                  <a:gd name="T3" fmla="*/ 75 h 157"/>
                  <a:gd name="T4" fmla="*/ 75 w 150"/>
                  <a:gd name="T5" fmla="*/ 0 h 157"/>
                  <a:gd name="T6" fmla="*/ 150 w 150"/>
                  <a:gd name="T7" fmla="*/ 75 h 157"/>
                  <a:gd name="T8" fmla="*/ 150 w 15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57">
                    <a:moveTo>
                      <a:pt x="0" y="157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117" y="0"/>
                      <a:pt x="150" y="34"/>
                      <a:pt x="150" y="75"/>
                    </a:cubicBezTo>
                    <a:cubicBezTo>
                      <a:pt x="150" y="157"/>
                      <a:pt x="150" y="157"/>
                      <a:pt x="150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5" name="Group 9"/>
            <p:cNvGrpSpPr>
              <a:grpSpLocks noChangeAspect="1"/>
            </p:cNvGrpSpPr>
            <p:nvPr/>
          </p:nvGrpSpPr>
          <p:grpSpPr bwMode="auto">
            <a:xfrm>
              <a:off x="4444471" y="762814"/>
              <a:ext cx="392162" cy="196850"/>
              <a:chOff x="2722" y="463"/>
              <a:chExt cx="255" cy="128"/>
            </a:xfrm>
          </p:grpSpPr>
          <p:sp>
            <p:nvSpPr>
              <p:cNvPr id="584" name="Freeform 10"/>
              <p:cNvSpPr>
                <a:spLocks/>
              </p:cNvSpPr>
              <p:nvPr/>
            </p:nvSpPr>
            <p:spPr bwMode="auto">
              <a:xfrm>
                <a:off x="2828" y="463"/>
                <a:ext cx="149" cy="128"/>
              </a:xfrm>
              <a:custGeom>
                <a:avLst/>
                <a:gdLst>
                  <a:gd name="T0" fmla="*/ 164 w 206"/>
                  <a:gd name="T1" fmla="*/ 44 h 174"/>
                  <a:gd name="T2" fmla="*/ 66 w 206"/>
                  <a:gd name="T3" fmla="*/ 44 h 174"/>
                  <a:gd name="T4" fmla="*/ 0 w 206"/>
                  <a:gd name="T5" fmla="*/ 0 h 174"/>
                  <a:gd name="T6" fmla="*/ 0 w 206"/>
                  <a:gd name="T7" fmla="*/ 86 h 174"/>
                  <a:gd name="T8" fmla="*/ 0 w 206"/>
                  <a:gd name="T9" fmla="*/ 88 h 174"/>
                  <a:gd name="T10" fmla="*/ 0 w 206"/>
                  <a:gd name="T11" fmla="*/ 174 h 174"/>
                  <a:gd name="T12" fmla="*/ 66 w 206"/>
                  <a:gd name="T13" fmla="*/ 130 h 174"/>
                  <a:gd name="T14" fmla="*/ 164 w 206"/>
                  <a:gd name="T15" fmla="*/ 130 h 174"/>
                  <a:gd name="T16" fmla="*/ 206 w 206"/>
                  <a:gd name="T17" fmla="*/ 156 h 174"/>
                  <a:gd name="T18" fmla="*/ 206 w 206"/>
                  <a:gd name="T19" fmla="*/ 88 h 174"/>
                  <a:gd name="T20" fmla="*/ 206 w 206"/>
                  <a:gd name="T21" fmla="*/ 86 h 174"/>
                  <a:gd name="T22" fmla="*/ 206 w 206"/>
                  <a:gd name="T23" fmla="*/ 18 h 174"/>
                  <a:gd name="T24" fmla="*/ 164 w 206"/>
                  <a:gd name="T25" fmla="*/ 4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174">
                    <a:moveTo>
                      <a:pt x="164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58" y="6"/>
                      <a:pt x="0" y="0"/>
                      <a:pt x="0" y="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74"/>
                      <a:pt x="58" y="168"/>
                      <a:pt x="66" y="130"/>
                    </a:cubicBezTo>
                    <a:cubicBezTo>
                      <a:pt x="164" y="130"/>
                      <a:pt x="164" y="130"/>
                      <a:pt x="164" y="130"/>
                    </a:cubicBezTo>
                    <a:cubicBezTo>
                      <a:pt x="164" y="130"/>
                      <a:pt x="179" y="154"/>
                      <a:pt x="206" y="156"/>
                    </a:cubicBezTo>
                    <a:cubicBezTo>
                      <a:pt x="206" y="88"/>
                      <a:pt x="206" y="88"/>
                      <a:pt x="206" y="88"/>
                    </a:cubicBezTo>
                    <a:cubicBezTo>
                      <a:pt x="206" y="86"/>
                      <a:pt x="206" y="86"/>
                      <a:pt x="206" y="86"/>
                    </a:cubicBezTo>
                    <a:cubicBezTo>
                      <a:pt x="206" y="18"/>
                      <a:pt x="206" y="18"/>
                      <a:pt x="206" y="18"/>
                    </a:cubicBezTo>
                    <a:cubicBezTo>
                      <a:pt x="179" y="20"/>
                      <a:pt x="164" y="44"/>
                      <a:pt x="164" y="44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5" name="Line 11"/>
              <p:cNvSpPr>
                <a:spLocks noChangeShapeType="1"/>
              </p:cNvSpPr>
              <p:nvPr/>
            </p:nvSpPr>
            <p:spPr bwMode="auto">
              <a:xfrm flipH="1">
                <a:off x="2722" y="526"/>
                <a:ext cx="10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576" name="Group 14"/>
            <p:cNvGrpSpPr>
              <a:grpSpLocks noChangeAspect="1"/>
            </p:cNvGrpSpPr>
            <p:nvPr/>
          </p:nvGrpSpPr>
          <p:grpSpPr bwMode="auto">
            <a:xfrm>
              <a:off x="4509922" y="275989"/>
              <a:ext cx="315018" cy="317500"/>
              <a:chOff x="2781" y="92"/>
              <a:chExt cx="254" cy="256"/>
            </a:xfrm>
          </p:grpSpPr>
          <p:sp>
            <p:nvSpPr>
              <p:cNvPr id="577" name="Line 15"/>
              <p:cNvSpPr>
                <a:spLocks noChangeShapeType="1"/>
              </p:cNvSpPr>
              <p:nvPr/>
            </p:nvSpPr>
            <p:spPr bwMode="auto">
              <a:xfrm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8" name="Line 16"/>
              <p:cNvSpPr>
                <a:spLocks noChangeShapeType="1"/>
              </p:cNvSpPr>
              <p:nvPr/>
            </p:nvSpPr>
            <p:spPr bwMode="auto">
              <a:xfrm flipH="1">
                <a:off x="2781" y="92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79" name="Line 17"/>
              <p:cNvSpPr>
                <a:spLocks noChangeShapeType="1"/>
              </p:cNvSpPr>
              <p:nvPr/>
            </p:nvSpPr>
            <p:spPr bwMode="auto">
              <a:xfrm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0" name="Line 18"/>
              <p:cNvSpPr>
                <a:spLocks noChangeShapeType="1"/>
              </p:cNvSpPr>
              <p:nvPr/>
            </p:nvSpPr>
            <p:spPr bwMode="auto">
              <a:xfrm flipH="1">
                <a:off x="2951" y="263"/>
                <a:ext cx="84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1" name="Oval 19"/>
              <p:cNvSpPr>
                <a:spLocks noChangeArrowheads="1"/>
              </p:cNvSpPr>
              <p:nvPr/>
            </p:nvSpPr>
            <p:spPr bwMode="auto">
              <a:xfrm>
                <a:off x="2782" y="250"/>
                <a:ext cx="93" cy="9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2" name="Line 20"/>
              <p:cNvSpPr>
                <a:spLocks noChangeShapeType="1"/>
              </p:cNvSpPr>
              <p:nvPr/>
            </p:nvSpPr>
            <p:spPr bwMode="auto">
              <a:xfrm flipV="1">
                <a:off x="2865" y="98"/>
                <a:ext cx="165" cy="16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583" name="Freeform 21"/>
              <p:cNvSpPr>
                <a:spLocks/>
              </p:cNvSpPr>
              <p:nvPr/>
            </p:nvSpPr>
            <p:spPr bwMode="auto">
              <a:xfrm>
                <a:off x="2975" y="97"/>
                <a:ext cx="54" cy="54"/>
              </a:xfrm>
              <a:custGeom>
                <a:avLst/>
                <a:gdLst>
                  <a:gd name="T0" fmla="*/ 0 w 54"/>
                  <a:gd name="T1" fmla="*/ 0 h 54"/>
                  <a:gd name="T2" fmla="*/ 54 w 54"/>
                  <a:gd name="T3" fmla="*/ 0 h 54"/>
                  <a:gd name="T4" fmla="*/ 54 w 54"/>
                  <a:gd name="T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54">
                    <a:moveTo>
                      <a:pt x="0" y="0"/>
                    </a:moveTo>
                    <a:lnTo>
                      <a:pt x="54" y="0"/>
                    </a:lnTo>
                    <a:lnTo>
                      <a:pt x="54" y="5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10" name="Group 609"/>
          <p:cNvGrpSpPr/>
          <p:nvPr/>
        </p:nvGrpSpPr>
        <p:grpSpPr>
          <a:xfrm>
            <a:off x="-7834306" y="279610"/>
            <a:ext cx="386629" cy="4047170"/>
            <a:chOff x="3466408" y="284720"/>
            <a:chExt cx="394382" cy="4128324"/>
          </a:xfrm>
        </p:grpSpPr>
        <p:grpSp>
          <p:nvGrpSpPr>
            <p:cNvPr id="611" name="Group 126"/>
            <p:cNvGrpSpPr>
              <a:grpSpLocks noChangeAspect="1"/>
            </p:cNvGrpSpPr>
            <p:nvPr/>
          </p:nvGrpSpPr>
          <p:grpSpPr bwMode="auto">
            <a:xfrm>
              <a:off x="3519529" y="1735665"/>
              <a:ext cx="288141" cy="395992"/>
              <a:chOff x="3827" y="2080"/>
              <a:chExt cx="179" cy="246"/>
            </a:xfrm>
          </p:grpSpPr>
          <p:sp>
            <p:nvSpPr>
              <p:cNvPr id="647" name="Freeform 127"/>
              <p:cNvSpPr>
                <a:spLocks/>
              </p:cNvSpPr>
              <p:nvPr/>
            </p:nvSpPr>
            <p:spPr bwMode="auto">
              <a:xfrm>
                <a:off x="3859" y="2080"/>
                <a:ext cx="147" cy="212"/>
              </a:xfrm>
              <a:custGeom>
                <a:avLst/>
                <a:gdLst>
                  <a:gd name="T0" fmla="*/ 147 w 147"/>
                  <a:gd name="T1" fmla="*/ 48 h 212"/>
                  <a:gd name="T2" fmla="*/ 147 w 147"/>
                  <a:gd name="T3" fmla="*/ 212 h 212"/>
                  <a:gd name="T4" fmla="*/ 0 w 147"/>
                  <a:gd name="T5" fmla="*/ 212 h 212"/>
                  <a:gd name="T6" fmla="*/ 0 w 147"/>
                  <a:gd name="T7" fmla="*/ 0 h 212"/>
                  <a:gd name="T8" fmla="*/ 99 w 147"/>
                  <a:gd name="T9" fmla="*/ 0 h 212"/>
                  <a:gd name="T10" fmla="*/ 147 w 147"/>
                  <a:gd name="T11" fmla="*/ 4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212">
                    <a:moveTo>
                      <a:pt x="147" y="48"/>
                    </a:moveTo>
                    <a:lnTo>
                      <a:pt x="147" y="212"/>
                    </a:lnTo>
                    <a:lnTo>
                      <a:pt x="0" y="212"/>
                    </a:lnTo>
                    <a:lnTo>
                      <a:pt x="0" y="0"/>
                    </a:lnTo>
                    <a:lnTo>
                      <a:pt x="99" y="0"/>
                    </a:lnTo>
                    <a:lnTo>
                      <a:pt x="147" y="4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8" name="Freeform 128"/>
              <p:cNvSpPr>
                <a:spLocks/>
              </p:cNvSpPr>
              <p:nvPr/>
            </p:nvSpPr>
            <p:spPr bwMode="auto">
              <a:xfrm>
                <a:off x="3958" y="2080"/>
                <a:ext cx="48" cy="52"/>
              </a:xfrm>
              <a:custGeom>
                <a:avLst/>
                <a:gdLst>
                  <a:gd name="T0" fmla="*/ 0 w 48"/>
                  <a:gd name="T1" fmla="*/ 0 h 52"/>
                  <a:gd name="T2" fmla="*/ 0 w 48"/>
                  <a:gd name="T3" fmla="*/ 52 h 52"/>
                  <a:gd name="T4" fmla="*/ 48 w 48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52">
                    <a:moveTo>
                      <a:pt x="0" y="0"/>
                    </a:moveTo>
                    <a:lnTo>
                      <a:pt x="0" y="52"/>
                    </a:lnTo>
                    <a:lnTo>
                      <a:pt x="48" y="5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9" name="Freeform 129"/>
              <p:cNvSpPr>
                <a:spLocks/>
              </p:cNvSpPr>
              <p:nvPr/>
            </p:nvSpPr>
            <p:spPr bwMode="auto">
              <a:xfrm>
                <a:off x="3827" y="2116"/>
                <a:ext cx="148" cy="210"/>
              </a:xfrm>
              <a:custGeom>
                <a:avLst/>
                <a:gdLst>
                  <a:gd name="T0" fmla="*/ 148 w 148"/>
                  <a:gd name="T1" fmla="*/ 176 h 210"/>
                  <a:gd name="T2" fmla="*/ 148 w 148"/>
                  <a:gd name="T3" fmla="*/ 210 h 210"/>
                  <a:gd name="T4" fmla="*/ 0 w 148"/>
                  <a:gd name="T5" fmla="*/ 210 h 210"/>
                  <a:gd name="T6" fmla="*/ 0 w 148"/>
                  <a:gd name="T7" fmla="*/ 0 h 210"/>
                  <a:gd name="T8" fmla="*/ 32 w 148"/>
                  <a:gd name="T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10">
                    <a:moveTo>
                      <a:pt x="148" y="176"/>
                    </a:moveTo>
                    <a:lnTo>
                      <a:pt x="148" y="210"/>
                    </a:lnTo>
                    <a:lnTo>
                      <a:pt x="0" y="210"/>
                    </a:lnTo>
                    <a:lnTo>
                      <a:pt x="0" y="0"/>
                    </a:lnTo>
                    <a:lnTo>
                      <a:pt x="32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2" name="Group 213"/>
            <p:cNvGrpSpPr>
              <a:grpSpLocks noChangeAspect="1"/>
            </p:cNvGrpSpPr>
            <p:nvPr/>
          </p:nvGrpSpPr>
          <p:grpSpPr bwMode="auto">
            <a:xfrm>
              <a:off x="3466408" y="2753266"/>
              <a:ext cx="394382" cy="222142"/>
              <a:chOff x="6355" y="1081"/>
              <a:chExt cx="245" cy="138"/>
            </a:xfrm>
          </p:grpSpPr>
          <p:sp>
            <p:nvSpPr>
              <p:cNvPr id="643" name="Rectangle 214"/>
              <p:cNvSpPr>
                <a:spLocks noChangeArrowheads="1"/>
              </p:cNvSpPr>
              <p:nvPr/>
            </p:nvSpPr>
            <p:spPr bwMode="auto">
              <a:xfrm>
                <a:off x="6355" y="1113"/>
                <a:ext cx="163" cy="7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4" name="Freeform 215"/>
              <p:cNvSpPr>
                <a:spLocks/>
              </p:cNvSpPr>
              <p:nvPr/>
            </p:nvSpPr>
            <p:spPr bwMode="auto">
              <a:xfrm>
                <a:off x="6518" y="1081"/>
                <a:ext cx="82" cy="138"/>
              </a:xfrm>
              <a:custGeom>
                <a:avLst/>
                <a:gdLst>
                  <a:gd name="T0" fmla="*/ 0 w 82"/>
                  <a:gd name="T1" fmla="*/ 32 h 138"/>
                  <a:gd name="T2" fmla="*/ 31 w 82"/>
                  <a:gd name="T3" fmla="*/ 0 h 138"/>
                  <a:gd name="T4" fmla="*/ 82 w 82"/>
                  <a:gd name="T5" fmla="*/ 0 h 138"/>
                  <a:gd name="T6" fmla="*/ 82 w 82"/>
                  <a:gd name="T7" fmla="*/ 138 h 138"/>
                  <a:gd name="T8" fmla="*/ 31 w 82"/>
                  <a:gd name="T9" fmla="*/ 138 h 138"/>
                  <a:gd name="T10" fmla="*/ 0 w 82"/>
                  <a:gd name="T11" fmla="*/ 10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138">
                    <a:moveTo>
                      <a:pt x="0" y="32"/>
                    </a:moveTo>
                    <a:lnTo>
                      <a:pt x="31" y="0"/>
                    </a:lnTo>
                    <a:lnTo>
                      <a:pt x="82" y="0"/>
                    </a:lnTo>
                    <a:lnTo>
                      <a:pt x="82" y="138"/>
                    </a:lnTo>
                    <a:lnTo>
                      <a:pt x="31" y="138"/>
                    </a:lnTo>
                    <a:lnTo>
                      <a:pt x="0" y="10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5" name="Line 216"/>
              <p:cNvSpPr>
                <a:spLocks noChangeShapeType="1"/>
              </p:cNvSpPr>
              <p:nvPr/>
            </p:nvSpPr>
            <p:spPr bwMode="auto">
              <a:xfrm>
                <a:off x="6566" y="1081"/>
                <a:ext cx="0" cy="13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6" name="Oval 217"/>
              <p:cNvSpPr>
                <a:spLocks noChangeArrowheads="1"/>
              </p:cNvSpPr>
              <p:nvPr/>
            </p:nvSpPr>
            <p:spPr bwMode="auto">
              <a:xfrm>
                <a:off x="6481" y="1145"/>
                <a:ext cx="6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3" name="Group 227"/>
            <p:cNvGrpSpPr>
              <a:grpSpLocks noChangeAspect="1"/>
            </p:cNvGrpSpPr>
            <p:nvPr/>
          </p:nvGrpSpPr>
          <p:grpSpPr bwMode="auto">
            <a:xfrm>
              <a:off x="3508811" y="3159849"/>
              <a:ext cx="309576" cy="310880"/>
              <a:chOff x="6140" y="2399"/>
              <a:chExt cx="237" cy="238"/>
            </a:xfrm>
          </p:grpSpPr>
          <p:sp>
            <p:nvSpPr>
              <p:cNvPr id="641" name="Oval 228"/>
              <p:cNvSpPr>
                <a:spLocks noChangeArrowheads="1"/>
              </p:cNvSpPr>
              <p:nvPr/>
            </p:nvSpPr>
            <p:spPr bwMode="auto">
              <a:xfrm>
                <a:off x="6199" y="2457"/>
                <a:ext cx="118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2" name="Freeform 229"/>
              <p:cNvSpPr>
                <a:spLocks/>
              </p:cNvSpPr>
              <p:nvPr/>
            </p:nvSpPr>
            <p:spPr bwMode="auto">
              <a:xfrm>
                <a:off x="6140" y="2399"/>
                <a:ext cx="237" cy="238"/>
              </a:xfrm>
              <a:custGeom>
                <a:avLst/>
                <a:gdLst>
                  <a:gd name="T0" fmla="*/ 298 w 327"/>
                  <a:gd name="T1" fmla="*/ 162 h 327"/>
                  <a:gd name="T2" fmla="*/ 295 w 327"/>
                  <a:gd name="T3" fmla="*/ 135 h 327"/>
                  <a:gd name="T4" fmla="*/ 327 w 327"/>
                  <a:gd name="T5" fmla="*/ 117 h 327"/>
                  <a:gd name="T6" fmla="*/ 286 w 327"/>
                  <a:gd name="T7" fmla="*/ 46 h 327"/>
                  <a:gd name="T8" fmla="*/ 256 w 327"/>
                  <a:gd name="T9" fmla="*/ 64 h 327"/>
                  <a:gd name="T10" fmla="*/ 205 w 327"/>
                  <a:gd name="T11" fmla="*/ 33 h 327"/>
                  <a:gd name="T12" fmla="*/ 205 w 327"/>
                  <a:gd name="T13" fmla="*/ 0 h 327"/>
                  <a:gd name="T14" fmla="*/ 124 w 327"/>
                  <a:gd name="T15" fmla="*/ 0 h 327"/>
                  <a:gd name="T16" fmla="*/ 124 w 327"/>
                  <a:gd name="T17" fmla="*/ 31 h 327"/>
                  <a:gd name="T18" fmla="*/ 68 w 327"/>
                  <a:gd name="T19" fmla="*/ 64 h 327"/>
                  <a:gd name="T20" fmla="*/ 41 w 327"/>
                  <a:gd name="T21" fmla="*/ 48 h 327"/>
                  <a:gd name="T22" fmla="*/ 0 w 327"/>
                  <a:gd name="T23" fmla="*/ 119 h 327"/>
                  <a:gd name="T24" fmla="*/ 29 w 327"/>
                  <a:gd name="T25" fmla="*/ 135 h 327"/>
                  <a:gd name="T26" fmla="*/ 26 w 327"/>
                  <a:gd name="T27" fmla="*/ 162 h 327"/>
                  <a:gd name="T28" fmla="*/ 30 w 327"/>
                  <a:gd name="T29" fmla="*/ 194 h 327"/>
                  <a:gd name="T30" fmla="*/ 3 w 327"/>
                  <a:gd name="T31" fmla="*/ 210 h 327"/>
                  <a:gd name="T32" fmla="*/ 43 w 327"/>
                  <a:gd name="T33" fmla="*/ 280 h 327"/>
                  <a:gd name="T34" fmla="*/ 72 w 327"/>
                  <a:gd name="T35" fmla="*/ 264 h 327"/>
                  <a:gd name="T36" fmla="*/ 124 w 327"/>
                  <a:gd name="T37" fmla="*/ 292 h 327"/>
                  <a:gd name="T38" fmla="*/ 124 w 327"/>
                  <a:gd name="T39" fmla="*/ 327 h 327"/>
                  <a:gd name="T40" fmla="*/ 205 w 327"/>
                  <a:gd name="T41" fmla="*/ 327 h 327"/>
                  <a:gd name="T42" fmla="*/ 205 w 327"/>
                  <a:gd name="T43" fmla="*/ 291 h 327"/>
                  <a:gd name="T44" fmla="*/ 252 w 327"/>
                  <a:gd name="T45" fmla="*/ 264 h 327"/>
                  <a:gd name="T46" fmla="*/ 283 w 327"/>
                  <a:gd name="T47" fmla="*/ 282 h 327"/>
                  <a:gd name="T48" fmla="*/ 324 w 327"/>
                  <a:gd name="T49" fmla="*/ 212 h 327"/>
                  <a:gd name="T50" fmla="*/ 294 w 327"/>
                  <a:gd name="T51" fmla="*/ 194 h 327"/>
                  <a:gd name="T52" fmla="*/ 298 w 327"/>
                  <a:gd name="T5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7" h="327"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4" name="Group 232"/>
            <p:cNvGrpSpPr>
              <a:grpSpLocks noChangeAspect="1"/>
            </p:cNvGrpSpPr>
            <p:nvPr/>
          </p:nvGrpSpPr>
          <p:grpSpPr bwMode="auto">
            <a:xfrm>
              <a:off x="3467213" y="3655170"/>
              <a:ext cx="392772" cy="238239"/>
              <a:chOff x="3795" y="2130"/>
              <a:chExt cx="244" cy="148"/>
            </a:xfrm>
          </p:grpSpPr>
          <p:sp>
            <p:nvSpPr>
              <p:cNvPr id="639" name="Freeform 233"/>
              <p:cNvSpPr>
                <a:spLocks/>
              </p:cNvSpPr>
              <p:nvPr/>
            </p:nvSpPr>
            <p:spPr bwMode="auto">
              <a:xfrm>
                <a:off x="3795" y="2130"/>
                <a:ext cx="244" cy="74"/>
              </a:xfrm>
              <a:custGeom>
                <a:avLst/>
                <a:gdLst>
                  <a:gd name="T0" fmla="*/ 80 w 244"/>
                  <a:gd name="T1" fmla="*/ 17 h 74"/>
                  <a:gd name="T2" fmla="*/ 64 w 244"/>
                  <a:gd name="T3" fmla="*/ 0 h 74"/>
                  <a:gd name="T4" fmla="*/ 0 w 244"/>
                  <a:gd name="T5" fmla="*/ 64 h 74"/>
                  <a:gd name="T6" fmla="*/ 0 w 244"/>
                  <a:gd name="T7" fmla="*/ 74 h 74"/>
                  <a:gd name="T8" fmla="*/ 244 w 244"/>
                  <a:gd name="T9" fmla="*/ 74 h 74"/>
                  <a:gd name="T10" fmla="*/ 244 w 244"/>
                  <a:gd name="T11" fmla="*/ 64 h 74"/>
                  <a:gd name="T12" fmla="*/ 178 w 244"/>
                  <a:gd name="T13" fmla="*/ 0 h 74"/>
                  <a:gd name="T14" fmla="*/ 161 w 244"/>
                  <a:gd name="T15" fmla="*/ 1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4" h="74">
                    <a:moveTo>
                      <a:pt x="80" y="17"/>
                    </a:moveTo>
                    <a:lnTo>
                      <a:pt x="64" y="0"/>
                    </a:lnTo>
                    <a:lnTo>
                      <a:pt x="0" y="64"/>
                    </a:lnTo>
                    <a:lnTo>
                      <a:pt x="0" y="74"/>
                    </a:lnTo>
                    <a:lnTo>
                      <a:pt x="244" y="74"/>
                    </a:lnTo>
                    <a:lnTo>
                      <a:pt x="244" y="64"/>
                    </a:lnTo>
                    <a:lnTo>
                      <a:pt x="178" y="0"/>
                    </a:lnTo>
                    <a:lnTo>
                      <a:pt x="161" y="1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40" name="Freeform 234"/>
              <p:cNvSpPr>
                <a:spLocks/>
              </p:cNvSpPr>
              <p:nvPr/>
            </p:nvSpPr>
            <p:spPr bwMode="auto">
              <a:xfrm>
                <a:off x="3809" y="2204"/>
                <a:ext cx="213" cy="74"/>
              </a:xfrm>
              <a:custGeom>
                <a:avLst/>
                <a:gdLst>
                  <a:gd name="T0" fmla="*/ 0 w 294"/>
                  <a:gd name="T1" fmla="*/ 0 h 101"/>
                  <a:gd name="T2" fmla="*/ 0 w 294"/>
                  <a:gd name="T3" fmla="*/ 42 h 101"/>
                  <a:gd name="T4" fmla="*/ 58 w 294"/>
                  <a:gd name="T5" fmla="*/ 101 h 101"/>
                  <a:gd name="T6" fmla="*/ 116 w 294"/>
                  <a:gd name="T7" fmla="*/ 42 h 101"/>
                  <a:gd name="T8" fmla="*/ 116 w 294"/>
                  <a:gd name="T9" fmla="*/ 32 h 101"/>
                  <a:gd name="T10" fmla="*/ 147 w 294"/>
                  <a:gd name="T11" fmla="*/ 1 h 101"/>
                  <a:gd name="T12" fmla="*/ 178 w 294"/>
                  <a:gd name="T13" fmla="*/ 32 h 101"/>
                  <a:gd name="T14" fmla="*/ 178 w 294"/>
                  <a:gd name="T15" fmla="*/ 42 h 101"/>
                  <a:gd name="T16" fmla="*/ 236 w 294"/>
                  <a:gd name="T17" fmla="*/ 101 h 101"/>
                  <a:gd name="T18" fmla="*/ 294 w 294"/>
                  <a:gd name="T19" fmla="*/ 42 h 101"/>
                  <a:gd name="T20" fmla="*/ 294 w 294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4" h="101">
                    <a:moveTo>
                      <a:pt x="0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75"/>
                      <a:pt x="26" y="101"/>
                      <a:pt x="58" y="101"/>
                    </a:cubicBezTo>
                    <a:cubicBezTo>
                      <a:pt x="90" y="101"/>
                      <a:pt x="116" y="75"/>
                      <a:pt x="116" y="42"/>
                    </a:cubicBezTo>
                    <a:cubicBezTo>
                      <a:pt x="116" y="32"/>
                      <a:pt x="116" y="32"/>
                      <a:pt x="116" y="32"/>
                    </a:cubicBezTo>
                    <a:cubicBezTo>
                      <a:pt x="116" y="15"/>
                      <a:pt x="130" y="1"/>
                      <a:pt x="147" y="1"/>
                    </a:cubicBezTo>
                    <a:cubicBezTo>
                      <a:pt x="164" y="1"/>
                      <a:pt x="178" y="15"/>
                      <a:pt x="178" y="32"/>
                    </a:cubicBezTo>
                    <a:cubicBezTo>
                      <a:pt x="178" y="42"/>
                      <a:pt x="178" y="42"/>
                      <a:pt x="178" y="42"/>
                    </a:cubicBezTo>
                    <a:cubicBezTo>
                      <a:pt x="178" y="75"/>
                      <a:pt x="204" y="101"/>
                      <a:pt x="236" y="101"/>
                    </a:cubicBezTo>
                    <a:cubicBezTo>
                      <a:pt x="268" y="101"/>
                      <a:pt x="294" y="75"/>
                      <a:pt x="294" y="42"/>
                    </a:cubicBezTo>
                    <a:cubicBezTo>
                      <a:pt x="294" y="0"/>
                      <a:pt x="294" y="0"/>
                      <a:pt x="29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5" name="Group 206"/>
            <p:cNvGrpSpPr>
              <a:grpSpLocks noChangeAspect="1"/>
            </p:cNvGrpSpPr>
            <p:nvPr/>
          </p:nvGrpSpPr>
          <p:grpSpPr bwMode="auto">
            <a:xfrm>
              <a:off x="3471237" y="2316098"/>
              <a:ext cx="384724" cy="252727"/>
              <a:chOff x="3798" y="2126"/>
              <a:chExt cx="239" cy="157"/>
            </a:xfrm>
          </p:grpSpPr>
          <p:sp>
            <p:nvSpPr>
              <p:cNvPr id="635" name="Freeform 207"/>
              <p:cNvSpPr>
                <a:spLocks/>
              </p:cNvSpPr>
              <p:nvPr/>
            </p:nvSpPr>
            <p:spPr bwMode="auto">
              <a:xfrm>
                <a:off x="3946" y="2126"/>
                <a:ext cx="91" cy="92"/>
              </a:xfrm>
              <a:custGeom>
                <a:avLst/>
                <a:gdLst>
                  <a:gd name="T0" fmla="*/ 54 w 91"/>
                  <a:gd name="T1" fmla="*/ 92 h 92"/>
                  <a:gd name="T2" fmla="*/ 0 w 91"/>
                  <a:gd name="T3" fmla="*/ 37 h 92"/>
                  <a:gd name="T4" fmla="*/ 37 w 91"/>
                  <a:gd name="T5" fmla="*/ 0 h 92"/>
                  <a:gd name="T6" fmla="*/ 91 w 91"/>
                  <a:gd name="T7" fmla="*/ 55 h 92"/>
                  <a:gd name="T8" fmla="*/ 54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54" y="92"/>
                    </a:moveTo>
                    <a:lnTo>
                      <a:pt x="0" y="37"/>
                    </a:lnTo>
                    <a:lnTo>
                      <a:pt x="37" y="0"/>
                    </a:lnTo>
                    <a:lnTo>
                      <a:pt x="91" y="55"/>
                    </a:lnTo>
                    <a:lnTo>
                      <a:pt x="54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6" name="Line 208"/>
              <p:cNvSpPr>
                <a:spLocks noChangeShapeType="1"/>
              </p:cNvSpPr>
              <p:nvPr/>
            </p:nvSpPr>
            <p:spPr bwMode="auto">
              <a:xfrm flipH="1">
                <a:off x="3826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7" name="Freeform 209"/>
              <p:cNvSpPr>
                <a:spLocks/>
              </p:cNvSpPr>
              <p:nvPr/>
            </p:nvSpPr>
            <p:spPr bwMode="auto">
              <a:xfrm>
                <a:off x="3798" y="2126"/>
                <a:ext cx="91" cy="92"/>
              </a:xfrm>
              <a:custGeom>
                <a:avLst/>
                <a:gdLst>
                  <a:gd name="T0" fmla="*/ 37 w 91"/>
                  <a:gd name="T1" fmla="*/ 92 h 92"/>
                  <a:gd name="T2" fmla="*/ 91 w 91"/>
                  <a:gd name="T3" fmla="*/ 37 h 92"/>
                  <a:gd name="T4" fmla="*/ 54 w 91"/>
                  <a:gd name="T5" fmla="*/ 0 h 92"/>
                  <a:gd name="T6" fmla="*/ 0 w 91"/>
                  <a:gd name="T7" fmla="*/ 55 h 92"/>
                  <a:gd name="T8" fmla="*/ 37 w 91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92">
                    <a:moveTo>
                      <a:pt x="37" y="92"/>
                    </a:moveTo>
                    <a:lnTo>
                      <a:pt x="91" y="37"/>
                    </a:lnTo>
                    <a:lnTo>
                      <a:pt x="54" y="0"/>
                    </a:lnTo>
                    <a:lnTo>
                      <a:pt x="0" y="55"/>
                    </a:lnTo>
                    <a:lnTo>
                      <a:pt x="37" y="9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8" name="Line 210"/>
              <p:cNvSpPr>
                <a:spLocks noChangeShapeType="1"/>
              </p:cNvSpPr>
              <p:nvPr/>
            </p:nvSpPr>
            <p:spPr bwMode="auto">
              <a:xfrm>
                <a:off x="3889" y="2163"/>
                <a:ext cx="120" cy="1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6" name="Group 220"/>
            <p:cNvGrpSpPr>
              <a:grpSpLocks noChangeAspect="1"/>
            </p:cNvGrpSpPr>
            <p:nvPr/>
          </p:nvGrpSpPr>
          <p:grpSpPr bwMode="auto">
            <a:xfrm>
              <a:off x="3494616" y="4077848"/>
              <a:ext cx="337966" cy="335196"/>
              <a:chOff x="3795" y="2082"/>
              <a:chExt cx="244" cy="242"/>
            </a:xfrm>
          </p:grpSpPr>
          <p:sp>
            <p:nvSpPr>
              <p:cNvPr id="631" name="Freeform 221"/>
              <p:cNvSpPr>
                <a:spLocks/>
              </p:cNvSpPr>
              <p:nvPr/>
            </p:nvSpPr>
            <p:spPr bwMode="auto">
              <a:xfrm>
                <a:off x="3795" y="2082"/>
                <a:ext cx="244" cy="242"/>
              </a:xfrm>
              <a:custGeom>
                <a:avLst/>
                <a:gdLst>
                  <a:gd name="T0" fmla="*/ 0 w 337"/>
                  <a:gd name="T1" fmla="*/ 18 h 334"/>
                  <a:gd name="T2" fmla="*/ 19 w 337"/>
                  <a:gd name="T3" fmla="*/ 0 h 334"/>
                  <a:gd name="T4" fmla="*/ 318 w 337"/>
                  <a:gd name="T5" fmla="*/ 0 h 334"/>
                  <a:gd name="T6" fmla="*/ 337 w 337"/>
                  <a:gd name="T7" fmla="*/ 18 h 334"/>
                  <a:gd name="T8" fmla="*/ 337 w 337"/>
                  <a:gd name="T9" fmla="*/ 334 h 334"/>
                  <a:gd name="T10" fmla="*/ 37 w 337"/>
                  <a:gd name="T11" fmla="*/ 334 h 334"/>
                  <a:gd name="T12" fmla="*/ 0 w 337"/>
                  <a:gd name="T13" fmla="*/ 297 h 334"/>
                  <a:gd name="T14" fmla="*/ 0 w 337"/>
                  <a:gd name="T15" fmla="*/ 1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7" h="334">
                    <a:moveTo>
                      <a:pt x="0" y="18"/>
                    </a:moveTo>
                    <a:cubicBezTo>
                      <a:pt x="0" y="8"/>
                      <a:pt x="9" y="0"/>
                      <a:pt x="19" y="0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329" y="0"/>
                      <a:pt x="337" y="8"/>
                      <a:pt x="337" y="18"/>
                    </a:cubicBezTo>
                    <a:cubicBezTo>
                      <a:pt x="337" y="334"/>
                      <a:pt x="337" y="334"/>
                      <a:pt x="337" y="334"/>
                    </a:cubicBezTo>
                    <a:cubicBezTo>
                      <a:pt x="37" y="334"/>
                      <a:pt x="37" y="334"/>
                      <a:pt x="37" y="334"/>
                    </a:cubicBezTo>
                    <a:cubicBezTo>
                      <a:pt x="0" y="297"/>
                      <a:pt x="0" y="297"/>
                      <a:pt x="0" y="297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2" name="Freeform 222"/>
              <p:cNvSpPr>
                <a:spLocks/>
              </p:cNvSpPr>
              <p:nvPr/>
            </p:nvSpPr>
            <p:spPr bwMode="auto">
              <a:xfrm>
                <a:off x="3834" y="2082"/>
                <a:ext cx="166" cy="109"/>
              </a:xfrm>
              <a:custGeom>
                <a:avLst/>
                <a:gdLst>
                  <a:gd name="T0" fmla="*/ 0 w 166"/>
                  <a:gd name="T1" fmla="*/ 0 h 109"/>
                  <a:gd name="T2" fmla="*/ 0 w 166"/>
                  <a:gd name="T3" fmla="*/ 109 h 109"/>
                  <a:gd name="T4" fmla="*/ 166 w 166"/>
                  <a:gd name="T5" fmla="*/ 109 h 109"/>
                  <a:gd name="T6" fmla="*/ 166 w 166"/>
                  <a:gd name="T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" h="109">
                    <a:moveTo>
                      <a:pt x="0" y="0"/>
                    </a:moveTo>
                    <a:lnTo>
                      <a:pt x="0" y="109"/>
                    </a:lnTo>
                    <a:lnTo>
                      <a:pt x="166" y="109"/>
                    </a:lnTo>
                    <a:lnTo>
                      <a:pt x="166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3" name="Freeform 223"/>
              <p:cNvSpPr>
                <a:spLocks/>
              </p:cNvSpPr>
              <p:nvPr/>
            </p:nvSpPr>
            <p:spPr bwMode="auto">
              <a:xfrm>
                <a:off x="3861" y="2248"/>
                <a:ext cx="112" cy="76"/>
              </a:xfrm>
              <a:custGeom>
                <a:avLst/>
                <a:gdLst>
                  <a:gd name="T0" fmla="*/ 0 w 112"/>
                  <a:gd name="T1" fmla="*/ 76 h 76"/>
                  <a:gd name="T2" fmla="*/ 0 w 112"/>
                  <a:gd name="T3" fmla="*/ 0 h 76"/>
                  <a:gd name="T4" fmla="*/ 112 w 112"/>
                  <a:gd name="T5" fmla="*/ 0 h 76"/>
                  <a:gd name="T6" fmla="*/ 112 w 112"/>
                  <a:gd name="T7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76">
                    <a:moveTo>
                      <a:pt x="0" y="76"/>
                    </a:moveTo>
                    <a:lnTo>
                      <a:pt x="0" y="0"/>
                    </a:lnTo>
                    <a:lnTo>
                      <a:pt x="112" y="0"/>
                    </a:lnTo>
                    <a:lnTo>
                      <a:pt x="112" y="7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4" name="Line 224"/>
              <p:cNvSpPr>
                <a:spLocks noChangeShapeType="1"/>
              </p:cNvSpPr>
              <p:nvPr/>
            </p:nvSpPr>
            <p:spPr bwMode="auto">
              <a:xfrm>
                <a:off x="3892" y="2281"/>
                <a:ext cx="0" cy="4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7" name="Group 28"/>
            <p:cNvGrpSpPr>
              <a:grpSpLocks noChangeAspect="1"/>
            </p:cNvGrpSpPr>
            <p:nvPr/>
          </p:nvGrpSpPr>
          <p:grpSpPr bwMode="auto">
            <a:xfrm>
              <a:off x="3493736" y="1226690"/>
              <a:ext cx="339726" cy="324534"/>
              <a:chOff x="2110" y="763"/>
              <a:chExt cx="246" cy="235"/>
            </a:xfrm>
          </p:grpSpPr>
          <p:sp>
            <p:nvSpPr>
              <p:cNvPr id="627" name="Freeform 29"/>
              <p:cNvSpPr>
                <a:spLocks/>
              </p:cNvSpPr>
              <p:nvPr/>
            </p:nvSpPr>
            <p:spPr bwMode="auto">
              <a:xfrm>
                <a:off x="2110" y="825"/>
                <a:ext cx="246" cy="173"/>
              </a:xfrm>
              <a:custGeom>
                <a:avLst/>
                <a:gdLst>
                  <a:gd name="T0" fmla="*/ 246 w 246"/>
                  <a:gd name="T1" fmla="*/ 173 h 173"/>
                  <a:gd name="T2" fmla="*/ 0 w 246"/>
                  <a:gd name="T3" fmla="*/ 173 h 173"/>
                  <a:gd name="T4" fmla="*/ 0 w 246"/>
                  <a:gd name="T5" fmla="*/ 0 h 173"/>
                  <a:gd name="T6" fmla="*/ 122 w 246"/>
                  <a:gd name="T7" fmla="*/ 0 h 173"/>
                  <a:gd name="T8" fmla="*/ 246 w 246"/>
                  <a:gd name="T9" fmla="*/ 0 h 173"/>
                  <a:gd name="T10" fmla="*/ 246 w 246"/>
                  <a:gd name="T11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173">
                    <a:moveTo>
                      <a:pt x="246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122" y="0"/>
                    </a:lnTo>
                    <a:lnTo>
                      <a:pt x="246" y="0"/>
                    </a:lnTo>
                    <a:lnTo>
                      <a:pt x="246" y="17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8" name="Line 30"/>
              <p:cNvSpPr>
                <a:spLocks noChangeShapeType="1"/>
              </p:cNvSpPr>
              <p:nvPr/>
            </p:nvSpPr>
            <p:spPr bwMode="auto">
              <a:xfrm flipH="1">
                <a:off x="2110" y="911"/>
                <a:ext cx="24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9" name="Freeform 31"/>
              <p:cNvSpPr>
                <a:spLocks/>
              </p:cNvSpPr>
              <p:nvPr/>
            </p:nvSpPr>
            <p:spPr bwMode="auto">
              <a:xfrm>
                <a:off x="2233" y="763"/>
                <a:ext cx="72" cy="235"/>
              </a:xfrm>
              <a:custGeom>
                <a:avLst/>
                <a:gdLst>
                  <a:gd name="T0" fmla="*/ 60 w 100"/>
                  <a:gd name="T1" fmla="*/ 85 h 325"/>
                  <a:gd name="T2" fmla="*/ 100 w 100"/>
                  <a:gd name="T3" fmla="*/ 45 h 325"/>
                  <a:gd name="T4" fmla="*/ 60 w 100"/>
                  <a:gd name="T5" fmla="*/ 6 h 325"/>
                  <a:gd name="T6" fmla="*/ 1 w 100"/>
                  <a:gd name="T7" fmla="*/ 85 h 325"/>
                  <a:gd name="T8" fmla="*/ 1 w 100"/>
                  <a:gd name="T9" fmla="*/ 32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325">
                    <a:moveTo>
                      <a:pt x="60" y="85"/>
                    </a:moveTo>
                    <a:cubicBezTo>
                      <a:pt x="82" y="85"/>
                      <a:pt x="100" y="67"/>
                      <a:pt x="100" y="45"/>
                    </a:cubicBezTo>
                    <a:cubicBezTo>
                      <a:pt x="100" y="23"/>
                      <a:pt x="82" y="6"/>
                      <a:pt x="60" y="6"/>
                    </a:cubicBezTo>
                    <a:cubicBezTo>
                      <a:pt x="60" y="6"/>
                      <a:pt x="0" y="0"/>
                      <a:pt x="1" y="85"/>
                    </a:cubicBezTo>
                    <a:cubicBezTo>
                      <a:pt x="1" y="325"/>
                      <a:pt x="1" y="325"/>
                      <a:pt x="1" y="32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30" name="Freeform 32"/>
              <p:cNvSpPr>
                <a:spLocks/>
              </p:cNvSpPr>
              <p:nvPr/>
            </p:nvSpPr>
            <p:spPr bwMode="auto">
              <a:xfrm>
                <a:off x="2162" y="763"/>
                <a:ext cx="72" cy="62"/>
              </a:xfrm>
              <a:custGeom>
                <a:avLst/>
                <a:gdLst>
                  <a:gd name="T0" fmla="*/ 40 w 100"/>
                  <a:gd name="T1" fmla="*/ 85 h 85"/>
                  <a:gd name="T2" fmla="*/ 0 w 100"/>
                  <a:gd name="T3" fmla="*/ 45 h 85"/>
                  <a:gd name="T4" fmla="*/ 40 w 100"/>
                  <a:gd name="T5" fmla="*/ 6 h 85"/>
                  <a:gd name="T6" fmla="*/ 99 w 100"/>
                  <a:gd name="T7" fmla="*/ 85 h 85"/>
                  <a:gd name="T8" fmla="*/ 99 w 100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5">
                    <a:moveTo>
                      <a:pt x="40" y="85"/>
                    </a:moveTo>
                    <a:cubicBezTo>
                      <a:pt x="18" y="85"/>
                      <a:pt x="0" y="67"/>
                      <a:pt x="0" y="45"/>
                    </a:cubicBezTo>
                    <a:cubicBezTo>
                      <a:pt x="0" y="23"/>
                      <a:pt x="18" y="6"/>
                      <a:pt x="40" y="6"/>
                    </a:cubicBezTo>
                    <a:cubicBezTo>
                      <a:pt x="40" y="6"/>
                      <a:pt x="100" y="0"/>
                      <a:pt x="99" y="85"/>
                    </a:cubicBezTo>
                    <a:cubicBezTo>
                      <a:pt x="99" y="85"/>
                      <a:pt x="99" y="85"/>
                      <a:pt x="99" y="8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8" name="Group 116"/>
            <p:cNvGrpSpPr>
              <a:grpSpLocks noChangeAspect="1"/>
            </p:cNvGrpSpPr>
            <p:nvPr/>
          </p:nvGrpSpPr>
          <p:grpSpPr bwMode="auto">
            <a:xfrm>
              <a:off x="3524693" y="769199"/>
              <a:ext cx="277812" cy="273050"/>
              <a:chOff x="2104" y="476"/>
              <a:chExt cx="175" cy="172"/>
            </a:xfrm>
          </p:grpSpPr>
          <p:sp>
            <p:nvSpPr>
              <p:cNvPr id="622" name="Freeform 117"/>
              <p:cNvSpPr>
                <a:spLocks/>
              </p:cNvSpPr>
              <p:nvPr/>
            </p:nvSpPr>
            <p:spPr bwMode="auto">
              <a:xfrm>
                <a:off x="2247" y="619"/>
                <a:ext cx="32" cy="28"/>
              </a:xfrm>
              <a:custGeom>
                <a:avLst/>
                <a:gdLst>
                  <a:gd name="T0" fmla="*/ 0 w 44"/>
                  <a:gd name="T1" fmla="*/ 39 h 39"/>
                  <a:gd name="T2" fmla="*/ 13 w 44"/>
                  <a:gd name="T3" fmla="*/ 12 h 39"/>
                  <a:gd name="T4" fmla="*/ 44 w 44"/>
                  <a:gd name="T5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39">
                    <a:moveTo>
                      <a:pt x="0" y="39"/>
                    </a:moveTo>
                    <a:cubicBezTo>
                      <a:pt x="1" y="29"/>
                      <a:pt x="5" y="20"/>
                      <a:pt x="13" y="12"/>
                    </a:cubicBezTo>
                    <a:cubicBezTo>
                      <a:pt x="21" y="4"/>
                      <a:pt x="33" y="0"/>
                      <a:pt x="4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3" name="Freeform 118"/>
              <p:cNvSpPr>
                <a:spLocks/>
              </p:cNvSpPr>
              <p:nvPr/>
            </p:nvSpPr>
            <p:spPr bwMode="auto">
              <a:xfrm>
                <a:off x="2212" y="584"/>
                <a:ext cx="67" cy="63"/>
              </a:xfrm>
              <a:custGeom>
                <a:avLst/>
                <a:gdLst>
                  <a:gd name="T0" fmla="*/ 0 w 92"/>
                  <a:gd name="T1" fmla="*/ 87 h 87"/>
                  <a:gd name="T2" fmla="*/ 27 w 92"/>
                  <a:gd name="T3" fmla="*/ 27 h 87"/>
                  <a:gd name="T4" fmla="*/ 92 w 92"/>
                  <a:gd name="T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87">
                    <a:moveTo>
                      <a:pt x="0" y="87"/>
                    </a:moveTo>
                    <a:cubicBezTo>
                      <a:pt x="1" y="65"/>
                      <a:pt x="10" y="43"/>
                      <a:pt x="27" y="27"/>
                    </a:cubicBezTo>
                    <a:cubicBezTo>
                      <a:pt x="45" y="9"/>
                      <a:pt x="68" y="0"/>
                      <a:pt x="9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4" name="Freeform 119"/>
              <p:cNvSpPr>
                <a:spLocks/>
              </p:cNvSpPr>
              <p:nvPr/>
            </p:nvSpPr>
            <p:spPr bwMode="auto">
              <a:xfrm>
                <a:off x="2177" y="549"/>
                <a:ext cx="102" cy="98"/>
              </a:xfrm>
              <a:custGeom>
                <a:avLst/>
                <a:gdLst>
                  <a:gd name="T0" fmla="*/ 0 w 140"/>
                  <a:gd name="T1" fmla="*/ 135 h 135"/>
                  <a:gd name="T2" fmla="*/ 41 w 140"/>
                  <a:gd name="T3" fmla="*/ 41 h 135"/>
                  <a:gd name="T4" fmla="*/ 140 w 140"/>
                  <a:gd name="T5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0" h="135">
                    <a:moveTo>
                      <a:pt x="0" y="135"/>
                    </a:moveTo>
                    <a:cubicBezTo>
                      <a:pt x="1" y="101"/>
                      <a:pt x="15" y="67"/>
                      <a:pt x="41" y="41"/>
                    </a:cubicBezTo>
                    <a:cubicBezTo>
                      <a:pt x="68" y="13"/>
                      <a:pt x="104" y="0"/>
                      <a:pt x="1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5" name="Freeform 120"/>
              <p:cNvSpPr>
                <a:spLocks/>
              </p:cNvSpPr>
              <p:nvPr/>
            </p:nvSpPr>
            <p:spPr bwMode="auto">
              <a:xfrm>
                <a:off x="2141" y="512"/>
                <a:ext cx="138" cy="136"/>
              </a:xfrm>
              <a:custGeom>
                <a:avLst/>
                <a:gdLst>
                  <a:gd name="T0" fmla="*/ 0 w 189"/>
                  <a:gd name="T1" fmla="*/ 186 h 186"/>
                  <a:gd name="T2" fmla="*/ 55 w 189"/>
                  <a:gd name="T3" fmla="*/ 56 h 186"/>
                  <a:gd name="T4" fmla="*/ 189 w 189"/>
                  <a:gd name="T5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9" h="186">
                    <a:moveTo>
                      <a:pt x="0" y="186"/>
                    </a:moveTo>
                    <a:cubicBezTo>
                      <a:pt x="0" y="139"/>
                      <a:pt x="19" y="92"/>
                      <a:pt x="55" y="56"/>
                    </a:cubicBezTo>
                    <a:cubicBezTo>
                      <a:pt x="92" y="19"/>
                      <a:pt x="140" y="0"/>
                      <a:pt x="189" y="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6" name="Freeform 121"/>
              <p:cNvSpPr>
                <a:spLocks/>
              </p:cNvSpPr>
              <p:nvPr/>
            </p:nvSpPr>
            <p:spPr bwMode="auto">
              <a:xfrm>
                <a:off x="2104" y="476"/>
                <a:ext cx="175" cy="171"/>
              </a:xfrm>
              <a:custGeom>
                <a:avLst/>
                <a:gdLst>
                  <a:gd name="T0" fmla="*/ 0 w 240"/>
                  <a:gd name="T1" fmla="*/ 235 h 235"/>
                  <a:gd name="T2" fmla="*/ 70 w 240"/>
                  <a:gd name="T3" fmla="*/ 70 h 235"/>
                  <a:gd name="T4" fmla="*/ 240 w 240"/>
                  <a:gd name="T5" fmla="*/ 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235">
                    <a:moveTo>
                      <a:pt x="0" y="235"/>
                    </a:moveTo>
                    <a:cubicBezTo>
                      <a:pt x="1" y="175"/>
                      <a:pt x="24" y="116"/>
                      <a:pt x="70" y="70"/>
                    </a:cubicBezTo>
                    <a:cubicBezTo>
                      <a:pt x="117" y="23"/>
                      <a:pt x="178" y="0"/>
                      <a:pt x="24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19" name="Group 139"/>
            <p:cNvGrpSpPr>
              <a:grpSpLocks noChangeAspect="1"/>
            </p:cNvGrpSpPr>
            <p:nvPr/>
          </p:nvGrpSpPr>
          <p:grpSpPr bwMode="auto">
            <a:xfrm>
              <a:off x="3470718" y="284720"/>
              <a:ext cx="385763" cy="300038"/>
              <a:chOff x="2116" y="172"/>
              <a:chExt cx="243" cy="189"/>
            </a:xfrm>
          </p:grpSpPr>
          <p:sp>
            <p:nvSpPr>
              <p:cNvPr id="620" name="Freeform 140"/>
              <p:cNvSpPr>
                <a:spLocks/>
              </p:cNvSpPr>
              <p:nvPr/>
            </p:nvSpPr>
            <p:spPr bwMode="auto">
              <a:xfrm>
                <a:off x="2116" y="172"/>
                <a:ext cx="167" cy="154"/>
              </a:xfrm>
              <a:custGeom>
                <a:avLst/>
                <a:gdLst>
                  <a:gd name="T0" fmla="*/ 21 w 167"/>
                  <a:gd name="T1" fmla="*/ 114 h 154"/>
                  <a:gd name="T2" fmla="*/ 0 w 167"/>
                  <a:gd name="T3" fmla="*/ 114 h 154"/>
                  <a:gd name="T4" fmla="*/ 0 w 167"/>
                  <a:gd name="T5" fmla="*/ 0 h 154"/>
                  <a:gd name="T6" fmla="*/ 167 w 167"/>
                  <a:gd name="T7" fmla="*/ 0 h 154"/>
                  <a:gd name="T8" fmla="*/ 167 w 167"/>
                  <a:gd name="T9" fmla="*/ 114 h 154"/>
                  <a:gd name="T10" fmla="*/ 60 w 167"/>
                  <a:gd name="T11" fmla="*/ 114 h 154"/>
                  <a:gd name="T12" fmla="*/ 21 w 167"/>
                  <a:gd name="T13" fmla="*/ 154 h 154"/>
                  <a:gd name="T14" fmla="*/ 21 w 167"/>
                  <a:gd name="T15" fmla="*/ 11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7" h="154">
                    <a:moveTo>
                      <a:pt x="21" y="114"/>
                    </a:moveTo>
                    <a:lnTo>
                      <a:pt x="0" y="114"/>
                    </a:lnTo>
                    <a:lnTo>
                      <a:pt x="0" y="0"/>
                    </a:lnTo>
                    <a:lnTo>
                      <a:pt x="167" y="0"/>
                    </a:lnTo>
                    <a:lnTo>
                      <a:pt x="167" y="114"/>
                    </a:lnTo>
                    <a:lnTo>
                      <a:pt x="60" y="114"/>
                    </a:lnTo>
                    <a:lnTo>
                      <a:pt x="21" y="154"/>
                    </a:lnTo>
                    <a:lnTo>
                      <a:pt x="21" y="11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21" name="Freeform 141"/>
              <p:cNvSpPr>
                <a:spLocks/>
              </p:cNvSpPr>
              <p:nvPr/>
            </p:nvSpPr>
            <p:spPr bwMode="auto">
              <a:xfrm>
                <a:off x="2193" y="208"/>
                <a:ext cx="166" cy="153"/>
              </a:xfrm>
              <a:custGeom>
                <a:avLst/>
                <a:gdLst>
                  <a:gd name="T0" fmla="*/ 0 w 166"/>
                  <a:gd name="T1" fmla="*/ 79 h 153"/>
                  <a:gd name="T2" fmla="*/ 0 w 166"/>
                  <a:gd name="T3" fmla="*/ 113 h 153"/>
                  <a:gd name="T4" fmla="*/ 106 w 166"/>
                  <a:gd name="T5" fmla="*/ 113 h 153"/>
                  <a:gd name="T6" fmla="*/ 145 w 166"/>
                  <a:gd name="T7" fmla="*/ 153 h 153"/>
                  <a:gd name="T8" fmla="*/ 145 w 166"/>
                  <a:gd name="T9" fmla="*/ 113 h 153"/>
                  <a:gd name="T10" fmla="*/ 166 w 166"/>
                  <a:gd name="T11" fmla="*/ 113 h 153"/>
                  <a:gd name="T12" fmla="*/ 166 w 166"/>
                  <a:gd name="T13" fmla="*/ 0 h 153"/>
                  <a:gd name="T14" fmla="*/ 91 w 166"/>
                  <a:gd name="T15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6" h="153">
                    <a:moveTo>
                      <a:pt x="0" y="79"/>
                    </a:moveTo>
                    <a:lnTo>
                      <a:pt x="0" y="113"/>
                    </a:lnTo>
                    <a:lnTo>
                      <a:pt x="106" y="113"/>
                    </a:lnTo>
                    <a:lnTo>
                      <a:pt x="145" y="153"/>
                    </a:lnTo>
                    <a:lnTo>
                      <a:pt x="145" y="113"/>
                    </a:lnTo>
                    <a:lnTo>
                      <a:pt x="166" y="113"/>
                    </a:lnTo>
                    <a:lnTo>
                      <a:pt x="166" y="0"/>
                    </a:lnTo>
                    <a:lnTo>
                      <a:pt x="9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50" name="Group 649"/>
          <p:cNvGrpSpPr/>
          <p:nvPr/>
        </p:nvGrpSpPr>
        <p:grpSpPr>
          <a:xfrm>
            <a:off x="-8928077" y="243037"/>
            <a:ext cx="451330" cy="4083742"/>
            <a:chOff x="2299905" y="247414"/>
            <a:chExt cx="460380" cy="4165630"/>
          </a:xfrm>
        </p:grpSpPr>
        <p:grpSp>
          <p:nvGrpSpPr>
            <p:cNvPr id="651" name="Group 650"/>
            <p:cNvGrpSpPr>
              <a:grpSpLocks noChangeAspect="1"/>
            </p:cNvGrpSpPr>
            <p:nvPr/>
          </p:nvGrpSpPr>
          <p:grpSpPr bwMode="auto">
            <a:xfrm>
              <a:off x="2335319" y="3468593"/>
              <a:ext cx="389553" cy="360578"/>
              <a:chOff x="4315" y="2503"/>
              <a:chExt cx="242" cy="224"/>
            </a:xfrm>
          </p:grpSpPr>
          <p:sp>
            <p:nvSpPr>
              <p:cNvPr id="685" name="Freeform 12"/>
              <p:cNvSpPr>
                <a:spLocks/>
              </p:cNvSpPr>
              <p:nvPr/>
            </p:nvSpPr>
            <p:spPr bwMode="auto">
              <a:xfrm>
                <a:off x="4445" y="2503"/>
                <a:ext cx="68" cy="59"/>
              </a:xfrm>
              <a:custGeom>
                <a:avLst/>
                <a:gdLst>
                  <a:gd name="T0" fmla="*/ 79 w 94"/>
                  <a:gd name="T1" fmla="*/ 81 h 81"/>
                  <a:gd name="T2" fmla="*/ 94 w 94"/>
                  <a:gd name="T3" fmla="*/ 47 h 81"/>
                  <a:gd name="T4" fmla="*/ 47 w 94"/>
                  <a:gd name="T5" fmla="*/ 0 h 81"/>
                  <a:gd name="T6" fmla="*/ 0 w 94"/>
                  <a:gd name="T7" fmla="*/ 47 h 81"/>
                  <a:gd name="T8" fmla="*/ 1 w 94"/>
                  <a:gd name="T9" fmla="*/ 59 h 81"/>
                  <a:gd name="T10" fmla="*/ 79 w 94"/>
                  <a:gd name="T1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4" h="81">
                    <a:moveTo>
                      <a:pt x="79" y="81"/>
                    </a:moveTo>
                    <a:cubicBezTo>
                      <a:pt x="88" y="73"/>
                      <a:pt x="94" y="60"/>
                      <a:pt x="94" y="47"/>
                    </a:cubicBezTo>
                    <a:cubicBezTo>
                      <a:pt x="94" y="21"/>
                      <a:pt x="73" y="0"/>
                      <a:pt x="47" y="0"/>
                    </a:cubicBezTo>
                    <a:cubicBezTo>
                      <a:pt x="21" y="0"/>
                      <a:pt x="0" y="21"/>
                      <a:pt x="0" y="47"/>
                    </a:cubicBezTo>
                    <a:cubicBezTo>
                      <a:pt x="0" y="51"/>
                      <a:pt x="0" y="55"/>
                      <a:pt x="1" y="59"/>
                    </a:cubicBezTo>
                    <a:lnTo>
                      <a:pt x="79" y="8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6" name="Freeform 13"/>
              <p:cNvSpPr>
                <a:spLocks/>
              </p:cNvSpPr>
              <p:nvPr/>
            </p:nvSpPr>
            <p:spPr bwMode="auto">
              <a:xfrm>
                <a:off x="4315" y="2511"/>
                <a:ext cx="242" cy="216"/>
              </a:xfrm>
              <a:custGeom>
                <a:avLst/>
                <a:gdLst>
                  <a:gd name="T0" fmla="*/ 180 w 335"/>
                  <a:gd name="T1" fmla="*/ 34 h 298"/>
                  <a:gd name="T2" fmla="*/ 145 w 335"/>
                  <a:gd name="T3" fmla="*/ 33 h 298"/>
                  <a:gd name="T4" fmla="*/ 92 w 335"/>
                  <a:gd name="T5" fmla="*/ 0 h 298"/>
                  <a:gd name="T6" fmla="*/ 92 w 335"/>
                  <a:gd name="T7" fmla="*/ 51 h 298"/>
                  <a:gd name="T8" fmla="*/ 89 w 335"/>
                  <a:gd name="T9" fmla="*/ 55 h 298"/>
                  <a:gd name="T10" fmla="*/ 56 w 335"/>
                  <a:gd name="T11" fmla="*/ 81 h 298"/>
                  <a:gd name="T12" fmla="*/ 19 w 335"/>
                  <a:gd name="T13" fmla="*/ 123 h 298"/>
                  <a:gd name="T14" fmla="*/ 0 w 335"/>
                  <a:gd name="T15" fmla="*/ 143 h 298"/>
                  <a:gd name="T16" fmla="*/ 0 w 335"/>
                  <a:gd name="T17" fmla="*/ 167 h 298"/>
                  <a:gd name="T18" fmla="*/ 19 w 335"/>
                  <a:gd name="T19" fmla="*/ 187 h 298"/>
                  <a:gd name="T20" fmla="*/ 28 w 335"/>
                  <a:gd name="T21" fmla="*/ 187 h 298"/>
                  <a:gd name="T22" fmla="*/ 89 w 335"/>
                  <a:gd name="T23" fmla="*/ 253 h 298"/>
                  <a:gd name="T24" fmla="*/ 89 w 335"/>
                  <a:gd name="T25" fmla="*/ 278 h 298"/>
                  <a:gd name="T26" fmla="*/ 108 w 335"/>
                  <a:gd name="T27" fmla="*/ 298 h 298"/>
                  <a:gd name="T28" fmla="*/ 133 w 335"/>
                  <a:gd name="T29" fmla="*/ 298 h 298"/>
                  <a:gd name="T30" fmla="*/ 152 w 335"/>
                  <a:gd name="T31" fmla="*/ 278 h 298"/>
                  <a:gd name="T32" fmla="*/ 226 w 335"/>
                  <a:gd name="T33" fmla="*/ 278 h 298"/>
                  <a:gd name="T34" fmla="*/ 245 w 335"/>
                  <a:gd name="T35" fmla="*/ 298 h 298"/>
                  <a:gd name="T36" fmla="*/ 270 w 335"/>
                  <a:gd name="T37" fmla="*/ 298 h 298"/>
                  <a:gd name="T38" fmla="*/ 289 w 335"/>
                  <a:gd name="T39" fmla="*/ 278 h 298"/>
                  <a:gd name="T40" fmla="*/ 289 w 335"/>
                  <a:gd name="T41" fmla="*/ 240 h 298"/>
                  <a:gd name="T42" fmla="*/ 335 w 335"/>
                  <a:gd name="T43" fmla="*/ 156 h 298"/>
                  <a:gd name="T44" fmla="*/ 270 w 335"/>
                  <a:gd name="T45" fmla="*/ 61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5" h="298">
                    <a:moveTo>
                      <a:pt x="180" y="34"/>
                    </a:moveTo>
                    <a:cubicBezTo>
                      <a:pt x="145" y="33"/>
                      <a:pt x="145" y="33"/>
                      <a:pt x="145" y="33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92" y="53"/>
                      <a:pt x="91" y="55"/>
                      <a:pt x="89" y="55"/>
                    </a:cubicBezTo>
                    <a:cubicBezTo>
                      <a:pt x="85" y="57"/>
                      <a:pt x="76" y="63"/>
                      <a:pt x="56" y="81"/>
                    </a:cubicBezTo>
                    <a:cubicBezTo>
                      <a:pt x="24" y="109"/>
                      <a:pt x="19" y="123"/>
                      <a:pt x="19" y="123"/>
                    </a:cubicBezTo>
                    <a:cubicBezTo>
                      <a:pt x="8" y="123"/>
                      <a:pt x="0" y="132"/>
                      <a:pt x="0" y="143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78"/>
                      <a:pt x="8" y="187"/>
                      <a:pt x="19" y="187"/>
                    </a:cubicBezTo>
                    <a:cubicBezTo>
                      <a:pt x="28" y="187"/>
                      <a:pt x="28" y="187"/>
                      <a:pt x="28" y="187"/>
                    </a:cubicBezTo>
                    <a:cubicBezTo>
                      <a:pt x="28" y="226"/>
                      <a:pt x="62" y="253"/>
                      <a:pt x="89" y="253"/>
                    </a:cubicBezTo>
                    <a:cubicBezTo>
                      <a:pt x="89" y="278"/>
                      <a:pt x="89" y="278"/>
                      <a:pt x="89" y="278"/>
                    </a:cubicBezTo>
                    <a:cubicBezTo>
                      <a:pt x="89" y="289"/>
                      <a:pt x="98" y="298"/>
                      <a:pt x="108" y="298"/>
                    </a:cubicBezTo>
                    <a:cubicBezTo>
                      <a:pt x="133" y="298"/>
                      <a:pt x="133" y="298"/>
                      <a:pt x="133" y="298"/>
                    </a:cubicBezTo>
                    <a:cubicBezTo>
                      <a:pt x="144" y="298"/>
                      <a:pt x="152" y="289"/>
                      <a:pt x="152" y="278"/>
                    </a:cubicBezTo>
                    <a:cubicBezTo>
                      <a:pt x="226" y="278"/>
                      <a:pt x="226" y="278"/>
                      <a:pt x="226" y="278"/>
                    </a:cubicBezTo>
                    <a:cubicBezTo>
                      <a:pt x="226" y="289"/>
                      <a:pt x="235" y="298"/>
                      <a:pt x="245" y="298"/>
                    </a:cubicBezTo>
                    <a:cubicBezTo>
                      <a:pt x="270" y="298"/>
                      <a:pt x="270" y="298"/>
                      <a:pt x="270" y="298"/>
                    </a:cubicBezTo>
                    <a:cubicBezTo>
                      <a:pt x="281" y="298"/>
                      <a:pt x="289" y="289"/>
                      <a:pt x="289" y="278"/>
                    </a:cubicBezTo>
                    <a:cubicBezTo>
                      <a:pt x="289" y="240"/>
                      <a:pt x="289" y="240"/>
                      <a:pt x="289" y="240"/>
                    </a:cubicBezTo>
                    <a:cubicBezTo>
                      <a:pt x="317" y="222"/>
                      <a:pt x="335" y="191"/>
                      <a:pt x="335" y="156"/>
                    </a:cubicBezTo>
                    <a:cubicBezTo>
                      <a:pt x="335" y="112"/>
                      <a:pt x="308" y="76"/>
                      <a:pt x="270" y="6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7" name="Oval 14"/>
              <p:cNvSpPr>
                <a:spLocks noChangeArrowheads="1"/>
              </p:cNvSpPr>
              <p:nvPr/>
            </p:nvSpPr>
            <p:spPr bwMode="auto">
              <a:xfrm>
                <a:off x="4375" y="2595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2" name="Group 74"/>
            <p:cNvGrpSpPr>
              <a:grpSpLocks noChangeAspect="1"/>
            </p:cNvGrpSpPr>
            <p:nvPr/>
          </p:nvGrpSpPr>
          <p:grpSpPr bwMode="auto">
            <a:xfrm>
              <a:off x="2299905" y="2466381"/>
              <a:ext cx="460380" cy="292969"/>
              <a:chOff x="3781" y="2110"/>
              <a:chExt cx="286" cy="182"/>
            </a:xfrm>
          </p:grpSpPr>
          <p:sp>
            <p:nvSpPr>
              <p:cNvPr id="681" name="Line 75"/>
              <p:cNvSpPr>
                <a:spLocks noChangeShapeType="1"/>
              </p:cNvSpPr>
              <p:nvPr/>
            </p:nvSpPr>
            <p:spPr bwMode="auto">
              <a:xfrm>
                <a:off x="3788" y="226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2" name="Line 76"/>
              <p:cNvSpPr>
                <a:spLocks noChangeShapeType="1"/>
              </p:cNvSpPr>
              <p:nvPr/>
            </p:nvSpPr>
            <p:spPr bwMode="auto">
              <a:xfrm>
                <a:off x="3974" y="2110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3" name="Freeform 77"/>
              <p:cNvSpPr>
                <a:spLocks/>
              </p:cNvSpPr>
              <p:nvPr/>
            </p:nvSpPr>
            <p:spPr bwMode="auto">
              <a:xfrm>
                <a:off x="3781" y="2125"/>
                <a:ext cx="286" cy="167"/>
              </a:xfrm>
              <a:custGeom>
                <a:avLst/>
                <a:gdLst>
                  <a:gd name="T0" fmla="*/ 308 w 395"/>
                  <a:gd name="T1" fmla="*/ 36 h 230"/>
                  <a:gd name="T2" fmla="*/ 270 w 395"/>
                  <a:gd name="T3" fmla="*/ 5 h 230"/>
                  <a:gd name="T4" fmla="*/ 234 w 395"/>
                  <a:gd name="T5" fmla="*/ 20 h 230"/>
                  <a:gd name="T6" fmla="*/ 200 w 395"/>
                  <a:gd name="T7" fmla="*/ 20 h 230"/>
                  <a:gd name="T8" fmla="*/ 196 w 395"/>
                  <a:gd name="T9" fmla="*/ 20 h 230"/>
                  <a:gd name="T10" fmla="*/ 161 w 395"/>
                  <a:gd name="T11" fmla="*/ 20 h 230"/>
                  <a:gd name="T12" fmla="*/ 126 w 395"/>
                  <a:gd name="T13" fmla="*/ 5 h 230"/>
                  <a:gd name="T14" fmla="*/ 87 w 395"/>
                  <a:gd name="T15" fmla="*/ 36 h 230"/>
                  <a:gd name="T16" fmla="*/ 48 w 395"/>
                  <a:gd name="T17" fmla="*/ 216 h 230"/>
                  <a:gd name="T18" fmla="*/ 75 w 395"/>
                  <a:gd name="T19" fmla="*/ 230 h 230"/>
                  <a:gd name="T20" fmla="*/ 113 w 395"/>
                  <a:gd name="T21" fmla="*/ 189 h 230"/>
                  <a:gd name="T22" fmla="*/ 162 w 395"/>
                  <a:gd name="T23" fmla="*/ 169 h 230"/>
                  <a:gd name="T24" fmla="*/ 233 w 395"/>
                  <a:gd name="T25" fmla="*/ 169 h 230"/>
                  <a:gd name="T26" fmla="*/ 283 w 395"/>
                  <a:gd name="T27" fmla="*/ 189 h 230"/>
                  <a:gd name="T28" fmla="*/ 320 w 395"/>
                  <a:gd name="T29" fmla="*/ 230 h 230"/>
                  <a:gd name="T30" fmla="*/ 347 w 395"/>
                  <a:gd name="T31" fmla="*/ 216 h 230"/>
                  <a:gd name="T32" fmla="*/ 308 w 395"/>
                  <a:gd name="T33" fmla="*/ 3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5" h="230">
                    <a:moveTo>
                      <a:pt x="308" y="36"/>
                    </a:moveTo>
                    <a:cubicBezTo>
                      <a:pt x="312" y="17"/>
                      <a:pt x="299" y="11"/>
                      <a:pt x="270" y="5"/>
                    </a:cubicBezTo>
                    <a:cubicBezTo>
                      <a:pt x="240" y="0"/>
                      <a:pt x="234" y="20"/>
                      <a:pt x="234" y="20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196" y="20"/>
                      <a:pt x="196" y="20"/>
                      <a:pt x="196" y="20"/>
                    </a:cubicBezTo>
                    <a:cubicBezTo>
                      <a:pt x="161" y="20"/>
                      <a:pt x="161" y="20"/>
                      <a:pt x="161" y="20"/>
                    </a:cubicBezTo>
                    <a:cubicBezTo>
                      <a:pt x="161" y="20"/>
                      <a:pt x="156" y="0"/>
                      <a:pt x="126" y="5"/>
                    </a:cubicBezTo>
                    <a:cubicBezTo>
                      <a:pt x="96" y="11"/>
                      <a:pt x="84" y="17"/>
                      <a:pt x="87" y="36"/>
                    </a:cubicBezTo>
                    <a:cubicBezTo>
                      <a:pt x="87" y="36"/>
                      <a:pt x="0" y="165"/>
                      <a:pt x="48" y="216"/>
                    </a:cubicBezTo>
                    <a:cubicBezTo>
                      <a:pt x="64" y="230"/>
                      <a:pt x="68" y="230"/>
                      <a:pt x="75" y="230"/>
                    </a:cubicBezTo>
                    <a:cubicBezTo>
                      <a:pt x="82" y="230"/>
                      <a:pt x="95" y="203"/>
                      <a:pt x="113" y="189"/>
                    </a:cubicBezTo>
                    <a:cubicBezTo>
                      <a:pt x="131" y="174"/>
                      <a:pt x="148" y="170"/>
                      <a:pt x="162" y="169"/>
                    </a:cubicBezTo>
                    <a:cubicBezTo>
                      <a:pt x="173" y="169"/>
                      <a:pt x="223" y="169"/>
                      <a:pt x="233" y="169"/>
                    </a:cubicBezTo>
                    <a:cubicBezTo>
                      <a:pt x="248" y="170"/>
                      <a:pt x="265" y="174"/>
                      <a:pt x="283" y="189"/>
                    </a:cubicBezTo>
                    <a:cubicBezTo>
                      <a:pt x="301" y="203"/>
                      <a:pt x="313" y="230"/>
                      <a:pt x="320" y="230"/>
                    </a:cubicBezTo>
                    <a:cubicBezTo>
                      <a:pt x="327" y="230"/>
                      <a:pt x="332" y="230"/>
                      <a:pt x="347" y="216"/>
                    </a:cubicBezTo>
                    <a:cubicBezTo>
                      <a:pt x="395" y="165"/>
                      <a:pt x="308" y="36"/>
                      <a:pt x="308" y="36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4" name="Freeform 78"/>
              <p:cNvSpPr>
                <a:spLocks/>
              </p:cNvSpPr>
              <p:nvPr/>
            </p:nvSpPr>
            <p:spPr bwMode="auto">
              <a:xfrm>
                <a:off x="3917" y="2166"/>
                <a:ext cx="14" cy="15"/>
              </a:xfrm>
              <a:custGeom>
                <a:avLst/>
                <a:gdLst>
                  <a:gd name="T0" fmla="*/ 9 w 20"/>
                  <a:gd name="T1" fmla="*/ 20 h 20"/>
                  <a:gd name="T2" fmla="*/ 0 w 20"/>
                  <a:gd name="T3" fmla="*/ 10 h 20"/>
                  <a:gd name="T4" fmla="*/ 10 w 20"/>
                  <a:gd name="T5" fmla="*/ 0 h 20"/>
                  <a:gd name="T6" fmla="*/ 20 w 20"/>
                  <a:gd name="T7" fmla="*/ 11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0" y="5"/>
                      <a:pt x="20" y="11"/>
                    </a:cubicBezTo>
                    <a:cubicBezTo>
                      <a:pt x="19" y="16"/>
                      <a:pt x="15" y="20"/>
                      <a:pt x="9" y="2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3" name="Group 110"/>
            <p:cNvGrpSpPr>
              <a:grpSpLocks noChangeAspect="1"/>
            </p:cNvGrpSpPr>
            <p:nvPr/>
          </p:nvGrpSpPr>
          <p:grpSpPr bwMode="auto">
            <a:xfrm>
              <a:off x="2371062" y="4046968"/>
              <a:ext cx="318066" cy="366076"/>
              <a:chOff x="3811" y="2081"/>
              <a:chExt cx="212" cy="244"/>
            </a:xfrm>
          </p:grpSpPr>
          <p:sp>
            <p:nvSpPr>
              <p:cNvPr id="676" name="Freeform 111"/>
              <p:cNvSpPr>
                <a:spLocks/>
              </p:cNvSpPr>
              <p:nvPr/>
            </p:nvSpPr>
            <p:spPr bwMode="auto">
              <a:xfrm>
                <a:off x="3811" y="2081"/>
                <a:ext cx="197" cy="244"/>
              </a:xfrm>
              <a:custGeom>
                <a:avLst/>
                <a:gdLst>
                  <a:gd name="T0" fmla="*/ 0 w 272"/>
                  <a:gd name="T1" fmla="*/ 34 h 336"/>
                  <a:gd name="T2" fmla="*/ 33 w 272"/>
                  <a:gd name="T3" fmla="*/ 0 h 336"/>
                  <a:gd name="T4" fmla="*/ 272 w 272"/>
                  <a:gd name="T5" fmla="*/ 0 h 336"/>
                  <a:gd name="T6" fmla="*/ 272 w 272"/>
                  <a:gd name="T7" fmla="*/ 336 h 336"/>
                  <a:gd name="T8" fmla="*/ 33 w 272"/>
                  <a:gd name="T9" fmla="*/ 336 h 336"/>
                  <a:gd name="T10" fmla="*/ 0 w 272"/>
                  <a:gd name="T11" fmla="*/ 302 h 336"/>
                  <a:gd name="T12" fmla="*/ 33 w 272"/>
                  <a:gd name="T13" fmla="*/ 269 h 336"/>
                  <a:gd name="T14" fmla="*/ 272 w 272"/>
                  <a:gd name="T15" fmla="*/ 27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2" h="336">
                    <a:moveTo>
                      <a:pt x="0" y="34"/>
                    </a:moveTo>
                    <a:cubicBezTo>
                      <a:pt x="0" y="15"/>
                      <a:pt x="15" y="0"/>
                      <a:pt x="33" y="0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272" y="336"/>
                      <a:pt x="272" y="336"/>
                      <a:pt x="272" y="336"/>
                    </a:cubicBezTo>
                    <a:cubicBezTo>
                      <a:pt x="33" y="336"/>
                      <a:pt x="33" y="336"/>
                      <a:pt x="33" y="336"/>
                    </a:cubicBezTo>
                    <a:cubicBezTo>
                      <a:pt x="15" y="336"/>
                      <a:pt x="0" y="321"/>
                      <a:pt x="0" y="302"/>
                    </a:cubicBezTo>
                    <a:cubicBezTo>
                      <a:pt x="0" y="284"/>
                      <a:pt x="15" y="269"/>
                      <a:pt x="33" y="269"/>
                    </a:cubicBezTo>
                    <a:cubicBezTo>
                      <a:pt x="272" y="270"/>
                      <a:pt x="272" y="270"/>
                      <a:pt x="272" y="2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7" name="Line 112"/>
              <p:cNvSpPr>
                <a:spLocks noChangeShapeType="1"/>
              </p:cNvSpPr>
              <p:nvPr/>
            </p:nvSpPr>
            <p:spPr bwMode="auto">
              <a:xfrm>
                <a:off x="3811" y="2104"/>
                <a:ext cx="0" cy="19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8" name="Freeform 113"/>
              <p:cNvSpPr>
                <a:spLocks/>
              </p:cNvSpPr>
              <p:nvPr/>
            </p:nvSpPr>
            <p:spPr bwMode="auto">
              <a:xfrm>
                <a:off x="4010" y="222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9" name="Freeform 114"/>
              <p:cNvSpPr>
                <a:spLocks/>
              </p:cNvSpPr>
              <p:nvPr/>
            </p:nvSpPr>
            <p:spPr bwMode="auto">
              <a:xfrm>
                <a:off x="4010" y="2158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80" name="Freeform 115"/>
              <p:cNvSpPr>
                <a:spLocks/>
              </p:cNvSpPr>
              <p:nvPr/>
            </p:nvSpPr>
            <p:spPr bwMode="auto">
              <a:xfrm>
                <a:off x="4010" y="2093"/>
                <a:ext cx="13" cy="41"/>
              </a:xfrm>
              <a:custGeom>
                <a:avLst/>
                <a:gdLst>
                  <a:gd name="T0" fmla="*/ 0 w 13"/>
                  <a:gd name="T1" fmla="*/ 41 h 41"/>
                  <a:gd name="T2" fmla="*/ 13 w 13"/>
                  <a:gd name="T3" fmla="*/ 41 h 41"/>
                  <a:gd name="T4" fmla="*/ 13 w 13"/>
                  <a:gd name="T5" fmla="*/ 0 h 41"/>
                  <a:gd name="T6" fmla="*/ 0 w 13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1">
                    <a:moveTo>
                      <a:pt x="0" y="41"/>
                    </a:moveTo>
                    <a:lnTo>
                      <a:pt x="13" y="41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4" name="Group 89"/>
            <p:cNvGrpSpPr>
              <a:grpSpLocks noChangeAspect="1"/>
            </p:cNvGrpSpPr>
            <p:nvPr/>
          </p:nvGrpSpPr>
          <p:grpSpPr bwMode="auto">
            <a:xfrm>
              <a:off x="2334514" y="2977145"/>
              <a:ext cx="391163" cy="273653"/>
              <a:chOff x="3796" y="2118"/>
              <a:chExt cx="243" cy="170"/>
            </a:xfrm>
          </p:grpSpPr>
          <p:sp>
            <p:nvSpPr>
              <p:cNvPr id="673" name="Freeform 90"/>
              <p:cNvSpPr>
                <a:spLocks/>
              </p:cNvSpPr>
              <p:nvPr/>
            </p:nvSpPr>
            <p:spPr bwMode="auto">
              <a:xfrm>
                <a:off x="3796" y="2118"/>
                <a:ext cx="243" cy="170"/>
              </a:xfrm>
              <a:custGeom>
                <a:avLst/>
                <a:gdLst>
                  <a:gd name="T0" fmla="*/ 0 w 335"/>
                  <a:gd name="T1" fmla="*/ 28 h 234"/>
                  <a:gd name="T2" fmla="*/ 28 w 335"/>
                  <a:gd name="T3" fmla="*/ 0 h 234"/>
                  <a:gd name="T4" fmla="*/ 306 w 335"/>
                  <a:gd name="T5" fmla="*/ 0 h 234"/>
                  <a:gd name="T6" fmla="*/ 335 w 335"/>
                  <a:gd name="T7" fmla="*/ 28 h 234"/>
                  <a:gd name="T8" fmla="*/ 335 w 335"/>
                  <a:gd name="T9" fmla="*/ 206 h 234"/>
                  <a:gd name="T10" fmla="*/ 306 w 335"/>
                  <a:gd name="T11" fmla="*/ 234 h 234"/>
                  <a:gd name="T12" fmla="*/ 28 w 335"/>
                  <a:gd name="T13" fmla="*/ 234 h 234"/>
                  <a:gd name="T14" fmla="*/ 0 w 335"/>
                  <a:gd name="T15" fmla="*/ 206 h 234"/>
                  <a:gd name="T16" fmla="*/ 0 w 335"/>
                  <a:gd name="T17" fmla="*/ 2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234">
                    <a:moveTo>
                      <a:pt x="0" y="28"/>
                    </a:moveTo>
                    <a:cubicBezTo>
                      <a:pt x="0" y="13"/>
                      <a:pt x="12" y="0"/>
                      <a:pt x="28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322" y="0"/>
                      <a:pt x="335" y="13"/>
                      <a:pt x="335" y="28"/>
                    </a:cubicBezTo>
                    <a:cubicBezTo>
                      <a:pt x="335" y="206"/>
                      <a:pt x="335" y="206"/>
                      <a:pt x="335" y="206"/>
                    </a:cubicBezTo>
                    <a:cubicBezTo>
                      <a:pt x="335" y="222"/>
                      <a:pt x="322" y="234"/>
                      <a:pt x="306" y="234"/>
                    </a:cubicBezTo>
                    <a:cubicBezTo>
                      <a:pt x="28" y="234"/>
                      <a:pt x="28" y="234"/>
                      <a:pt x="28" y="234"/>
                    </a:cubicBezTo>
                    <a:cubicBezTo>
                      <a:pt x="12" y="234"/>
                      <a:pt x="0" y="222"/>
                      <a:pt x="0" y="206"/>
                    </a:cubicBezTo>
                    <a:lnTo>
                      <a:pt x="0" y="2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4" name="Line 91"/>
              <p:cNvSpPr>
                <a:spLocks noChangeShapeType="1"/>
              </p:cNvSpPr>
              <p:nvPr/>
            </p:nvSpPr>
            <p:spPr bwMode="auto">
              <a:xfrm>
                <a:off x="3796" y="2160"/>
                <a:ext cx="24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5" name="Line 92"/>
              <p:cNvSpPr>
                <a:spLocks noChangeShapeType="1"/>
              </p:cNvSpPr>
              <p:nvPr/>
            </p:nvSpPr>
            <p:spPr bwMode="auto">
              <a:xfrm flipH="1">
                <a:off x="3826" y="2194"/>
                <a:ext cx="13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5" name="Group 42"/>
            <p:cNvGrpSpPr>
              <a:grpSpLocks noChangeAspect="1"/>
            </p:cNvGrpSpPr>
            <p:nvPr/>
          </p:nvGrpSpPr>
          <p:grpSpPr bwMode="auto">
            <a:xfrm>
              <a:off x="2351502" y="1872349"/>
              <a:ext cx="357187" cy="376237"/>
              <a:chOff x="1441" y="1165"/>
              <a:chExt cx="225" cy="237"/>
            </a:xfrm>
          </p:grpSpPr>
          <p:sp>
            <p:nvSpPr>
              <p:cNvPr id="667" name="Freeform 43"/>
              <p:cNvSpPr>
                <a:spLocks/>
              </p:cNvSpPr>
              <p:nvPr/>
            </p:nvSpPr>
            <p:spPr bwMode="auto">
              <a:xfrm>
                <a:off x="1441" y="1165"/>
                <a:ext cx="225" cy="237"/>
              </a:xfrm>
              <a:custGeom>
                <a:avLst/>
                <a:gdLst>
                  <a:gd name="T0" fmla="*/ 18 w 311"/>
                  <a:gd name="T1" fmla="*/ 0 h 329"/>
                  <a:gd name="T2" fmla="*/ 0 w 311"/>
                  <a:gd name="T3" fmla="*/ 18 h 329"/>
                  <a:gd name="T4" fmla="*/ 0 w 311"/>
                  <a:gd name="T5" fmla="*/ 81 h 329"/>
                  <a:gd name="T6" fmla="*/ 18 w 311"/>
                  <a:gd name="T7" fmla="*/ 99 h 329"/>
                  <a:gd name="T8" fmla="*/ 18 w 311"/>
                  <a:gd name="T9" fmla="*/ 229 h 329"/>
                  <a:gd name="T10" fmla="*/ 0 w 311"/>
                  <a:gd name="T11" fmla="*/ 247 h 329"/>
                  <a:gd name="T12" fmla="*/ 0 w 311"/>
                  <a:gd name="T13" fmla="*/ 310 h 329"/>
                  <a:gd name="T14" fmla="*/ 18 w 311"/>
                  <a:gd name="T15" fmla="*/ 329 h 329"/>
                  <a:gd name="T16" fmla="*/ 311 w 311"/>
                  <a:gd name="T17" fmla="*/ 329 h 329"/>
                  <a:gd name="T18" fmla="*/ 311 w 311"/>
                  <a:gd name="T19" fmla="*/ 0 h 329"/>
                  <a:gd name="T20" fmla="*/ 18 w 311"/>
                  <a:gd name="T2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1" h="329">
                    <a:moveTo>
                      <a:pt x="18" y="0"/>
                    </a:moveTo>
                    <a:cubicBezTo>
                      <a:pt x="18" y="10"/>
                      <a:pt x="10" y="18"/>
                      <a:pt x="0" y="18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0" y="81"/>
                      <a:pt x="18" y="89"/>
                      <a:pt x="18" y="99"/>
                    </a:cubicBezTo>
                    <a:cubicBezTo>
                      <a:pt x="18" y="229"/>
                      <a:pt x="18" y="229"/>
                      <a:pt x="18" y="229"/>
                    </a:cubicBezTo>
                    <a:cubicBezTo>
                      <a:pt x="18" y="239"/>
                      <a:pt x="10" y="247"/>
                      <a:pt x="0" y="247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10" y="310"/>
                      <a:pt x="18" y="319"/>
                      <a:pt x="18" y="329"/>
                    </a:cubicBezTo>
                    <a:cubicBezTo>
                      <a:pt x="311" y="329"/>
                      <a:pt x="311" y="329"/>
                      <a:pt x="311" y="329"/>
                    </a:cubicBezTo>
                    <a:cubicBezTo>
                      <a:pt x="311" y="0"/>
                      <a:pt x="311" y="0"/>
                      <a:pt x="311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8" name="Rectangle 44"/>
              <p:cNvSpPr>
                <a:spLocks noChangeArrowheads="1"/>
              </p:cNvSpPr>
              <p:nvPr/>
            </p:nvSpPr>
            <p:spPr bwMode="auto">
              <a:xfrm>
                <a:off x="1499" y="1207"/>
                <a:ext cx="128" cy="1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9" name="Oval 45"/>
              <p:cNvSpPr>
                <a:spLocks noChangeArrowheads="1"/>
              </p:cNvSpPr>
              <p:nvPr/>
            </p:nvSpPr>
            <p:spPr bwMode="auto">
              <a:xfrm>
                <a:off x="1546" y="1248"/>
                <a:ext cx="38" cy="3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0" name="Oval 46"/>
              <p:cNvSpPr>
                <a:spLocks noChangeArrowheads="1"/>
              </p:cNvSpPr>
              <p:nvPr/>
            </p:nvSpPr>
            <p:spPr bwMode="auto">
              <a:xfrm>
                <a:off x="1583" y="1313"/>
                <a:ext cx="13" cy="1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1" name="Line 47"/>
              <p:cNvSpPr>
                <a:spLocks noChangeShapeType="1"/>
              </p:cNvSpPr>
              <p:nvPr/>
            </p:nvSpPr>
            <p:spPr bwMode="auto">
              <a:xfrm>
                <a:off x="1580" y="1255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72" name="Line 48"/>
              <p:cNvSpPr>
                <a:spLocks noChangeShapeType="1"/>
              </p:cNvSpPr>
              <p:nvPr/>
            </p:nvSpPr>
            <p:spPr bwMode="auto">
              <a:xfrm>
                <a:off x="1580" y="1277"/>
                <a:ext cx="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6" name="Group 165"/>
            <p:cNvGrpSpPr>
              <a:grpSpLocks noChangeAspect="1"/>
            </p:cNvGrpSpPr>
            <p:nvPr/>
          </p:nvGrpSpPr>
          <p:grpSpPr bwMode="auto">
            <a:xfrm>
              <a:off x="2333245" y="1438654"/>
              <a:ext cx="393700" cy="215900"/>
              <a:chOff x="1477" y="923"/>
              <a:chExt cx="248" cy="136"/>
            </a:xfrm>
          </p:grpSpPr>
          <p:sp>
            <p:nvSpPr>
              <p:cNvPr id="663" name="Freeform 166"/>
              <p:cNvSpPr>
                <a:spLocks/>
              </p:cNvSpPr>
              <p:nvPr/>
            </p:nvSpPr>
            <p:spPr bwMode="auto">
              <a:xfrm>
                <a:off x="1593" y="957"/>
                <a:ext cx="34" cy="69"/>
              </a:xfrm>
              <a:custGeom>
                <a:avLst/>
                <a:gdLst>
                  <a:gd name="T0" fmla="*/ 0 w 34"/>
                  <a:gd name="T1" fmla="*/ 0 h 69"/>
                  <a:gd name="T2" fmla="*/ 34 w 34"/>
                  <a:gd name="T3" fmla="*/ 34 h 69"/>
                  <a:gd name="T4" fmla="*/ 0 w 34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69">
                    <a:moveTo>
                      <a:pt x="0" y="0"/>
                    </a:moveTo>
                    <a:lnTo>
                      <a:pt x="34" y="34"/>
                    </a:lnTo>
                    <a:lnTo>
                      <a:pt x="0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4" name="Line 167"/>
              <p:cNvSpPr>
                <a:spLocks noChangeShapeType="1"/>
              </p:cNvSpPr>
              <p:nvPr/>
            </p:nvSpPr>
            <p:spPr bwMode="auto">
              <a:xfrm flipH="1">
                <a:off x="1553" y="991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5" name="Rectangle 168"/>
              <p:cNvSpPr>
                <a:spLocks noChangeArrowheads="1"/>
              </p:cNvSpPr>
              <p:nvPr/>
            </p:nvSpPr>
            <p:spPr bwMode="auto">
              <a:xfrm>
                <a:off x="1477" y="923"/>
                <a:ext cx="248" cy="13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6" name="Line 169"/>
              <p:cNvSpPr>
                <a:spLocks noChangeShapeType="1"/>
              </p:cNvSpPr>
              <p:nvPr/>
            </p:nvSpPr>
            <p:spPr bwMode="auto">
              <a:xfrm>
                <a:off x="1658" y="923"/>
                <a:ext cx="0" cy="1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7" name="Group 177"/>
            <p:cNvGrpSpPr>
              <a:grpSpLocks noChangeAspect="1"/>
            </p:cNvGrpSpPr>
            <p:nvPr/>
          </p:nvGrpSpPr>
          <p:grpSpPr bwMode="auto">
            <a:xfrm>
              <a:off x="2341183" y="247414"/>
              <a:ext cx="377825" cy="374650"/>
              <a:chOff x="1483" y="132"/>
              <a:chExt cx="238" cy="236"/>
            </a:xfrm>
          </p:grpSpPr>
          <p:sp>
            <p:nvSpPr>
              <p:cNvPr id="661" name="Freeform 178"/>
              <p:cNvSpPr>
                <a:spLocks/>
              </p:cNvSpPr>
              <p:nvPr/>
            </p:nvSpPr>
            <p:spPr bwMode="auto">
              <a:xfrm>
                <a:off x="1483" y="198"/>
                <a:ext cx="172" cy="170"/>
              </a:xfrm>
              <a:custGeom>
                <a:avLst/>
                <a:gdLst>
                  <a:gd name="T0" fmla="*/ 93 w 172"/>
                  <a:gd name="T1" fmla="*/ 0 h 170"/>
                  <a:gd name="T2" fmla="*/ 172 w 172"/>
                  <a:gd name="T3" fmla="*/ 0 h 170"/>
                  <a:gd name="T4" fmla="*/ 172 w 172"/>
                  <a:gd name="T5" fmla="*/ 74 h 170"/>
                  <a:gd name="T6" fmla="*/ 77 w 172"/>
                  <a:gd name="T7" fmla="*/ 170 h 170"/>
                  <a:gd name="T8" fmla="*/ 0 w 172"/>
                  <a:gd name="T9" fmla="*/ 92 h 170"/>
                  <a:gd name="T10" fmla="*/ 93 w 172"/>
                  <a:gd name="T11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170">
                    <a:moveTo>
                      <a:pt x="93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77" y="170"/>
                    </a:lnTo>
                    <a:lnTo>
                      <a:pt x="0" y="92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2" name="Freeform 179"/>
              <p:cNvSpPr>
                <a:spLocks/>
              </p:cNvSpPr>
              <p:nvPr/>
            </p:nvSpPr>
            <p:spPr bwMode="auto">
              <a:xfrm>
                <a:off x="1608" y="132"/>
                <a:ext cx="113" cy="113"/>
              </a:xfrm>
              <a:custGeom>
                <a:avLst/>
                <a:gdLst>
                  <a:gd name="T0" fmla="*/ 22 w 155"/>
                  <a:gd name="T1" fmla="*/ 132 h 156"/>
                  <a:gd name="T2" fmla="*/ 0 w 155"/>
                  <a:gd name="T3" fmla="*/ 78 h 156"/>
                  <a:gd name="T4" fmla="*/ 78 w 155"/>
                  <a:gd name="T5" fmla="*/ 0 h 156"/>
                  <a:gd name="T6" fmla="*/ 155 w 155"/>
                  <a:gd name="T7" fmla="*/ 78 h 156"/>
                  <a:gd name="T8" fmla="*/ 78 w 155"/>
                  <a:gd name="T9" fmla="*/ 156 h 156"/>
                  <a:gd name="T10" fmla="*/ 68 w 155"/>
                  <a:gd name="T11" fmla="*/ 15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156">
                    <a:moveTo>
                      <a:pt x="22" y="132"/>
                    </a:moveTo>
                    <a:cubicBezTo>
                      <a:pt x="8" y="118"/>
                      <a:pt x="0" y="99"/>
                      <a:pt x="0" y="78"/>
                    </a:cubicBezTo>
                    <a:cubicBezTo>
                      <a:pt x="0" y="35"/>
                      <a:pt x="35" y="0"/>
                      <a:pt x="78" y="0"/>
                    </a:cubicBezTo>
                    <a:cubicBezTo>
                      <a:pt x="121" y="0"/>
                      <a:pt x="155" y="35"/>
                      <a:pt x="155" y="78"/>
                    </a:cubicBezTo>
                    <a:cubicBezTo>
                      <a:pt x="155" y="121"/>
                      <a:pt x="121" y="156"/>
                      <a:pt x="78" y="156"/>
                    </a:cubicBezTo>
                    <a:cubicBezTo>
                      <a:pt x="74" y="156"/>
                      <a:pt x="71" y="155"/>
                      <a:pt x="68" y="15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58" name="Group 199"/>
            <p:cNvGrpSpPr>
              <a:grpSpLocks noChangeAspect="1"/>
            </p:cNvGrpSpPr>
            <p:nvPr/>
          </p:nvGrpSpPr>
          <p:grpSpPr bwMode="auto">
            <a:xfrm>
              <a:off x="2335627" y="839859"/>
              <a:ext cx="388937" cy="381000"/>
              <a:chOff x="1501" y="576"/>
              <a:chExt cx="245" cy="240"/>
            </a:xfrm>
          </p:grpSpPr>
          <p:sp>
            <p:nvSpPr>
              <p:cNvPr id="659" name="Freeform 200"/>
              <p:cNvSpPr>
                <a:spLocks/>
              </p:cNvSpPr>
              <p:nvPr/>
            </p:nvSpPr>
            <p:spPr bwMode="auto">
              <a:xfrm>
                <a:off x="1619" y="576"/>
                <a:ext cx="127" cy="126"/>
              </a:xfrm>
              <a:custGeom>
                <a:avLst/>
                <a:gdLst>
                  <a:gd name="T0" fmla="*/ 3 w 175"/>
                  <a:gd name="T1" fmla="*/ 112 h 174"/>
                  <a:gd name="T2" fmla="*/ 0 w 175"/>
                  <a:gd name="T3" fmla="*/ 87 h 174"/>
                  <a:gd name="T4" fmla="*/ 87 w 175"/>
                  <a:gd name="T5" fmla="*/ 0 h 174"/>
                  <a:gd name="T6" fmla="*/ 135 w 175"/>
                  <a:gd name="T7" fmla="*/ 14 h 174"/>
                  <a:gd name="T8" fmla="*/ 68 w 175"/>
                  <a:gd name="T9" fmla="*/ 80 h 174"/>
                  <a:gd name="T10" fmla="*/ 91 w 175"/>
                  <a:gd name="T11" fmla="*/ 102 h 174"/>
                  <a:gd name="T12" fmla="*/ 158 w 175"/>
                  <a:gd name="T13" fmla="*/ 36 h 174"/>
                  <a:gd name="T14" fmla="*/ 175 w 175"/>
                  <a:gd name="T15" fmla="*/ 87 h 174"/>
                  <a:gd name="T16" fmla="*/ 87 w 175"/>
                  <a:gd name="T17" fmla="*/ 174 h 174"/>
                  <a:gd name="T18" fmla="*/ 65 w 175"/>
                  <a:gd name="T19" fmla="*/ 17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74">
                    <a:moveTo>
                      <a:pt x="3" y="112"/>
                    </a:moveTo>
                    <a:cubicBezTo>
                      <a:pt x="1" y="104"/>
                      <a:pt x="0" y="96"/>
                      <a:pt x="0" y="87"/>
                    </a:cubicBezTo>
                    <a:cubicBezTo>
                      <a:pt x="0" y="39"/>
                      <a:pt x="39" y="0"/>
                      <a:pt x="87" y="0"/>
                    </a:cubicBezTo>
                    <a:cubicBezTo>
                      <a:pt x="105" y="0"/>
                      <a:pt x="122" y="5"/>
                      <a:pt x="135" y="14"/>
                    </a:cubicBezTo>
                    <a:cubicBezTo>
                      <a:pt x="68" y="80"/>
                      <a:pt x="68" y="80"/>
                      <a:pt x="68" y="80"/>
                    </a:cubicBezTo>
                    <a:cubicBezTo>
                      <a:pt x="91" y="102"/>
                      <a:pt x="91" y="102"/>
                      <a:pt x="91" y="102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68" y="50"/>
                      <a:pt x="175" y="68"/>
                      <a:pt x="175" y="87"/>
                    </a:cubicBezTo>
                    <a:cubicBezTo>
                      <a:pt x="175" y="135"/>
                      <a:pt x="135" y="174"/>
                      <a:pt x="87" y="174"/>
                    </a:cubicBezTo>
                    <a:cubicBezTo>
                      <a:pt x="79" y="174"/>
                      <a:pt x="72" y="173"/>
                      <a:pt x="65" y="17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60" name="Freeform 201"/>
              <p:cNvSpPr>
                <a:spLocks/>
              </p:cNvSpPr>
              <p:nvPr/>
            </p:nvSpPr>
            <p:spPr bwMode="auto">
              <a:xfrm>
                <a:off x="1501" y="653"/>
                <a:ext cx="169" cy="163"/>
              </a:xfrm>
              <a:custGeom>
                <a:avLst/>
                <a:gdLst>
                  <a:gd name="T0" fmla="*/ 168 w 234"/>
                  <a:gd name="T1" fmla="*/ 0 h 226"/>
                  <a:gd name="T2" fmla="*/ 18 w 234"/>
                  <a:gd name="T3" fmla="*/ 144 h 226"/>
                  <a:gd name="T4" fmla="*/ 18 w 234"/>
                  <a:gd name="T5" fmla="*/ 208 h 226"/>
                  <a:gd name="T6" fmla="*/ 82 w 234"/>
                  <a:gd name="T7" fmla="*/ 208 h 226"/>
                  <a:gd name="T8" fmla="*/ 234 w 234"/>
                  <a:gd name="T9" fmla="*/ 65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26">
                    <a:moveTo>
                      <a:pt x="168" y="0"/>
                    </a:moveTo>
                    <a:cubicBezTo>
                      <a:pt x="18" y="144"/>
                      <a:pt x="18" y="144"/>
                      <a:pt x="18" y="144"/>
                    </a:cubicBezTo>
                    <a:cubicBezTo>
                      <a:pt x="0" y="162"/>
                      <a:pt x="0" y="190"/>
                      <a:pt x="18" y="208"/>
                    </a:cubicBezTo>
                    <a:cubicBezTo>
                      <a:pt x="36" y="226"/>
                      <a:pt x="65" y="226"/>
                      <a:pt x="82" y="208"/>
                    </a:cubicBezTo>
                    <a:cubicBezTo>
                      <a:pt x="234" y="65"/>
                      <a:pt x="234" y="65"/>
                      <a:pt x="234" y="6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88" name="Group 687"/>
          <p:cNvGrpSpPr/>
          <p:nvPr/>
        </p:nvGrpSpPr>
        <p:grpSpPr>
          <a:xfrm>
            <a:off x="-9457441" y="236812"/>
            <a:ext cx="406193" cy="4089968"/>
            <a:chOff x="1793507" y="241064"/>
            <a:chExt cx="414338" cy="4171980"/>
          </a:xfrm>
        </p:grpSpPr>
        <p:grpSp>
          <p:nvGrpSpPr>
            <p:cNvPr id="689" name="Group 53"/>
            <p:cNvGrpSpPr>
              <a:grpSpLocks noChangeAspect="1"/>
            </p:cNvGrpSpPr>
            <p:nvPr/>
          </p:nvGrpSpPr>
          <p:grpSpPr bwMode="auto">
            <a:xfrm>
              <a:off x="1802681" y="3046684"/>
              <a:ext cx="395991" cy="239849"/>
              <a:chOff x="3794" y="2128"/>
              <a:chExt cx="246" cy="149"/>
            </a:xfrm>
          </p:grpSpPr>
          <p:sp>
            <p:nvSpPr>
              <p:cNvPr id="741" name="Freeform 54"/>
              <p:cNvSpPr>
                <a:spLocks/>
              </p:cNvSpPr>
              <p:nvPr/>
            </p:nvSpPr>
            <p:spPr bwMode="auto">
              <a:xfrm>
                <a:off x="3794" y="2179"/>
                <a:ext cx="226" cy="82"/>
              </a:xfrm>
              <a:custGeom>
                <a:avLst/>
                <a:gdLst>
                  <a:gd name="T0" fmla="*/ 45 w 312"/>
                  <a:gd name="T1" fmla="*/ 112 h 112"/>
                  <a:gd name="T2" fmla="*/ 22 w 312"/>
                  <a:gd name="T3" fmla="*/ 112 h 112"/>
                  <a:gd name="T4" fmla="*/ 0 w 312"/>
                  <a:gd name="T5" fmla="*/ 90 h 112"/>
                  <a:gd name="T6" fmla="*/ 0 w 312"/>
                  <a:gd name="T7" fmla="*/ 52 h 112"/>
                  <a:gd name="T8" fmla="*/ 52 w 312"/>
                  <a:gd name="T9" fmla="*/ 0 h 112"/>
                  <a:gd name="T10" fmla="*/ 312 w 312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112">
                    <a:moveTo>
                      <a:pt x="45" y="112"/>
                    </a:moveTo>
                    <a:cubicBezTo>
                      <a:pt x="22" y="112"/>
                      <a:pt x="22" y="112"/>
                      <a:pt x="22" y="112"/>
                    </a:cubicBezTo>
                    <a:cubicBezTo>
                      <a:pt x="10" y="112"/>
                      <a:pt x="0" y="102"/>
                      <a:pt x="0" y="9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4"/>
                      <a:pt x="24" y="0"/>
                      <a:pt x="52" y="0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2" name="Oval 55"/>
              <p:cNvSpPr>
                <a:spLocks noChangeArrowheads="1"/>
              </p:cNvSpPr>
              <p:nvPr/>
            </p:nvSpPr>
            <p:spPr bwMode="auto">
              <a:xfrm>
                <a:off x="3825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3" name="Oval 56"/>
              <p:cNvSpPr>
                <a:spLocks noChangeArrowheads="1"/>
              </p:cNvSpPr>
              <p:nvPr/>
            </p:nvSpPr>
            <p:spPr bwMode="auto">
              <a:xfrm>
                <a:off x="3971" y="2224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4" name="Freeform 57"/>
              <p:cNvSpPr>
                <a:spLocks/>
              </p:cNvSpPr>
              <p:nvPr/>
            </p:nvSpPr>
            <p:spPr bwMode="auto">
              <a:xfrm>
                <a:off x="3994" y="2128"/>
                <a:ext cx="46" cy="130"/>
              </a:xfrm>
              <a:custGeom>
                <a:avLst/>
                <a:gdLst>
                  <a:gd name="T0" fmla="*/ 39 w 64"/>
                  <a:gd name="T1" fmla="*/ 178 h 178"/>
                  <a:gd name="T2" fmla="*/ 63 w 64"/>
                  <a:gd name="T3" fmla="*/ 139 h 178"/>
                  <a:gd name="T4" fmla="*/ 54 w 64"/>
                  <a:gd name="T5" fmla="*/ 105 h 178"/>
                  <a:gd name="T6" fmla="*/ 0 w 64"/>
                  <a:gd name="T7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78">
                    <a:moveTo>
                      <a:pt x="39" y="178"/>
                    </a:moveTo>
                    <a:cubicBezTo>
                      <a:pt x="55" y="173"/>
                      <a:pt x="63" y="154"/>
                      <a:pt x="63" y="139"/>
                    </a:cubicBezTo>
                    <a:cubicBezTo>
                      <a:pt x="63" y="139"/>
                      <a:pt x="64" y="127"/>
                      <a:pt x="54" y="105"/>
                    </a:cubicBezTo>
                    <a:cubicBezTo>
                      <a:pt x="43" y="84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5" name="Freeform 58"/>
              <p:cNvSpPr>
                <a:spLocks/>
              </p:cNvSpPr>
              <p:nvPr/>
            </p:nvSpPr>
            <p:spPr bwMode="auto">
              <a:xfrm>
                <a:off x="3843" y="2128"/>
                <a:ext cx="171" cy="51"/>
              </a:xfrm>
              <a:custGeom>
                <a:avLst/>
                <a:gdLst>
                  <a:gd name="T0" fmla="*/ 235 w 235"/>
                  <a:gd name="T1" fmla="*/ 0 h 70"/>
                  <a:gd name="T2" fmla="*/ 78 w 235"/>
                  <a:gd name="T3" fmla="*/ 0 h 70"/>
                  <a:gd name="T4" fmla="*/ 50 w 235"/>
                  <a:gd name="T5" fmla="*/ 15 h 70"/>
                  <a:gd name="T6" fmla="*/ 0 w 235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5" h="70">
                    <a:moveTo>
                      <a:pt x="235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66" y="0"/>
                      <a:pt x="58" y="5"/>
                      <a:pt x="50" y="15"/>
                    </a:cubicBezTo>
                    <a:cubicBezTo>
                      <a:pt x="0" y="70"/>
                      <a:pt x="0" y="70"/>
                      <a:pt x="0" y="7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6" name="Line 59"/>
              <p:cNvSpPr>
                <a:spLocks noChangeShapeType="1"/>
              </p:cNvSpPr>
              <p:nvPr/>
            </p:nvSpPr>
            <p:spPr bwMode="auto">
              <a:xfrm flipH="1">
                <a:off x="3877" y="2261"/>
                <a:ext cx="9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7" name="Line 60"/>
              <p:cNvSpPr>
                <a:spLocks noChangeShapeType="1"/>
              </p:cNvSpPr>
              <p:nvPr/>
            </p:nvSpPr>
            <p:spPr bwMode="auto">
              <a:xfrm>
                <a:off x="3943" y="2128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0" name="Group 63"/>
            <p:cNvGrpSpPr>
              <a:grpSpLocks noChangeAspect="1"/>
            </p:cNvGrpSpPr>
            <p:nvPr/>
          </p:nvGrpSpPr>
          <p:grpSpPr bwMode="auto">
            <a:xfrm>
              <a:off x="1830061" y="3471737"/>
              <a:ext cx="341231" cy="345623"/>
              <a:chOff x="3800" y="2084"/>
              <a:chExt cx="233" cy="236"/>
            </a:xfrm>
          </p:grpSpPr>
          <p:sp>
            <p:nvSpPr>
              <p:cNvPr id="737" name="Freeform 64"/>
              <p:cNvSpPr>
                <a:spLocks/>
              </p:cNvSpPr>
              <p:nvPr/>
            </p:nvSpPr>
            <p:spPr bwMode="auto">
              <a:xfrm>
                <a:off x="3934" y="2085"/>
                <a:ext cx="73" cy="235"/>
              </a:xfrm>
              <a:custGeom>
                <a:avLst/>
                <a:gdLst>
                  <a:gd name="T0" fmla="*/ 101 w 102"/>
                  <a:gd name="T1" fmla="*/ 323 h 323"/>
                  <a:gd name="T2" fmla="*/ 102 w 102"/>
                  <a:gd name="T3" fmla="*/ 310 h 323"/>
                  <a:gd name="T4" fmla="*/ 32 w 102"/>
                  <a:gd name="T5" fmla="*/ 198 h 323"/>
                  <a:gd name="T6" fmla="*/ 19 w 102"/>
                  <a:gd name="T7" fmla="*/ 192 h 323"/>
                  <a:gd name="T8" fmla="*/ 0 w 102"/>
                  <a:gd name="T9" fmla="*/ 163 h 323"/>
                  <a:gd name="T10" fmla="*/ 22 w 102"/>
                  <a:gd name="T11" fmla="*/ 130 h 323"/>
                  <a:gd name="T12" fmla="*/ 33 w 102"/>
                  <a:gd name="T13" fmla="*/ 125 h 323"/>
                  <a:gd name="T14" fmla="*/ 102 w 102"/>
                  <a:gd name="T15" fmla="*/ 13 h 323"/>
                  <a:gd name="T16" fmla="*/ 101 w 102"/>
                  <a:gd name="T17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323">
                    <a:moveTo>
                      <a:pt x="101" y="323"/>
                    </a:moveTo>
                    <a:cubicBezTo>
                      <a:pt x="102" y="319"/>
                      <a:pt x="102" y="315"/>
                      <a:pt x="102" y="310"/>
                    </a:cubicBezTo>
                    <a:cubicBezTo>
                      <a:pt x="102" y="261"/>
                      <a:pt x="73" y="218"/>
                      <a:pt x="32" y="198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8" y="187"/>
                      <a:pt x="0" y="175"/>
                      <a:pt x="0" y="163"/>
                    </a:cubicBezTo>
                    <a:cubicBezTo>
                      <a:pt x="0" y="148"/>
                      <a:pt x="10" y="135"/>
                      <a:pt x="22" y="130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74" y="104"/>
                      <a:pt x="102" y="62"/>
                      <a:pt x="102" y="13"/>
                    </a:cubicBezTo>
                    <a:cubicBezTo>
                      <a:pt x="102" y="9"/>
                      <a:pt x="101" y="4"/>
                      <a:pt x="10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8" name="Freeform 65"/>
              <p:cNvSpPr>
                <a:spLocks/>
              </p:cNvSpPr>
              <p:nvPr/>
            </p:nvSpPr>
            <p:spPr bwMode="auto">
              <a:xfrm>
                <a:off x="3827" y="2084"/>
                <a:ext cx="72" cy="236"/>
              </a:xfrm>
              <a:custGeom>
                <a:avLst/>
                <a:gdLst>
                  <a:gd name="T0" fmla="*/ 0 w 100"/>
                  <a:gd name="T1" fmla="*/ 0 h 324"/>
                  <a:gd name="T2" fmla="*/ 0 w 100"/>
                  <a:gd name="T3" fmla="*/ 14 h 324"/>
                  <a:gd name="T4" fmla="*/ 67 w 100"/>
                  <a:gd name="T5" fmla="*/ 126 h 324"/>
                  <a:gd name="T6" fmla="*/ 80 w 100"/>
                  <a:gd name="T7" fmla="*/ 133 h 324"/>
                  <a:gd name="T8" fmla="*/ 100 w 100"/>
                  <a:gd name="T9" fmla="*/ 164 h 324"/>
                  <a:gd name="T10" fmla="*/ 80 w 100"/>
                  <a:gd name="T11" fmla="*/ 194 h 324"/>
                  <a:gd name="T12" fmla="*/ 68 w 100"/>
                  <a:gd name="T13" fmla="*/ 200 h 324"/>
                  <a:gd name="T14" fmla="*/ 0 w 100"/>
                  <a:gd name="T15" fmla="*/ 311 h 324"/>
                  <a:gd name="T16" fmla="*/ 0 w 100"/>
                  <a:gd name="T17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324">
                    <a:moveTo>
                      <a:pt x="0" y="0"/>
                    </a:moveTo>
                    <a:cubicBezTo>
                      <a:pt x="0" y="5"/>
                      <a:pt x="0" y="10"/>
                      <a:pt x="0" y="14"/>
                    </a:cubicBezTo>
                    <a:cubicBezTo>
                      <a:pt x="0" y="64"/>
                      <a:pt x="26" y="105"/>
                      <a:pt x="67" y="126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92" y="139"/>
                      <a:pt x="100" y="149"/>
                      <a:pt x="100" y="164"/>
                    </a:cubicBezTo>
                    <a:cubicBezTo>
                      <a:pt x="100" y="177"/>
                      <a:pt x="92" y="189"/>
                      <a:pt x="80" y="194"/>
                    </a:cubicBezTo>
                    <a:cubicBezTo>
                      <a:pt x="68" y="200"/>
                      <a:pt x="68" y="200"/>
                      <a:pt x="68" y="200"/>
                    </a:cubicBezTo>
                    <a:cubicBezTo>
                      <a:pt x="27" y="220"/>
                      <a:pt x="0" y="263"/>
                      <a:pt x="0" y="311"/>
                    </a:cubicBezTo>
                    <a:cubicBezTo>
                      <a:pt x="0" y="316"/>
                      <a:pt x="0" y="320"/>
                      <a:pt x="0" y="32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9" name="Line 66"/>
              <p:cNvSpPr>
                <a:spLocks noChangeShapeType="1"/>
              </p:cNvSpPr>
              <p:nvPr/>
            </p:nvSpPr>
            <p:spPr bwMode="auto">
              <a:xfrm>
                <a:off x="3800" y="2086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40" name="Line 67"/>
              <p:cNvSpPr>
                <a:spLocks noChangeShapeType="1"/>
              </p:cNvSpPr>
              <p:nvPr/>
            </p:nvSpPr>
            <p:spPr bwMode="auto">
              <a:xfrm>
                <a:off x="3800" y="2320"/>
                <a:ext cx="23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1" name="Group 81"/>
            <p:cNvGrpSpPr>
              <a:grpSpLocks noChangeAspect="1"/>
            </p:cNvGrpSpPr>
            <p:nvPr/>
          </p:nvGrpSpPr>
          <p:grpSpPr bwMode="auto">
            <a:xfrm>
              <a:off x="1820387" y="4002564"/>
              <a:ext cx="360578" cy="410480"/>
              <a:chOff x="3805" y="2075"/>
              <a:chExt cx="224" cy="255"/>
            </a:xfrm>
          </p:grpSpPr>
          <p:sp>
            <p:nvSpPr>
              <p:cNvPr id="732" name="Freeform 82"/>
              <p:cNvSpPr>
                <a:spLocks/>
              </p:cNvSpPr>
              <p:nvPr/>
            </p:nvSpPr>
            <p:spPr bwMode="auto">
              <a:xfrm>
                <a:off x="3805" y="2095"/>
                <a:ext cx="194" cy="50"/>
              </a:xfrm>
              <a:custGeom>
                <a:avLst/>
                <a:gdLst>
                  <a:gd name="T0" fmla="*/ 28 w 194"/>
                  <a:gd name="T1" fmla="*/ 0 h 50"/>
                  <a:gd name="T2" fmla="*/ 0 w 194"/>
                  <a:gd name="T3" fmla="*/ 25 h 50"/>
                  <a:gd name="T4" fmla="*/ 28 w 194"/>
                  <a:gd name="T5" fmla="*/ 50 h 50"/>
                  <a:gd name="T6" fmla="*/ 194 w 194"/>
                  <a:gd name="T7" fmla="*/ 50 h 50"/>
                  <a:gd name="T8" fmla="*/ 194 w 194"/>
                  <a:gd name="T9" fmla="*/ 0 h 50"/>
                  <a:gd name="T10" fmla="*/ 28 w 194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50">
                    <a:moveTo>
                      <a:pt x="28" y="0"/>
                    </a:moveTo>
                    <a:lnTo>
                      <a:pt x="0" y="25"/>
                    </a:lnTo>
                    <a:lnTo>
                      <a:pt x="28" y="50"/>
                    </a:lnTo>
                    <a:lnTo>
                      <a:pt x="194" y="50"/>
                    </a:lnTo>
                    <a:lnTo>
                      <a:pt x="194" y="0"/>
                    </a:lnTo>
                    <a:lnTo>
                      <a:pt x="28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3" name="Freeform 83"/>
              <p:cNvSpPr>
                <a:spLocks/>
              </p:cNvSpPr>
              <p:nvPr/>
            </p:nvSpPr>
            <p:spPr bwMode="auto">
              <a:xfrm>
                <a:off x="3836" y="2176"/>
                <a:ext cx="193" cy="51"/>
              </a:xfrm>
              <a:custGeom>
                <a:avLst/>
                <a:gdLst>
                  <a:gd name="T0" fmla="*/ 166 w 193"/>
                  <a:gd name="T1" fmla="*/ 0 h 51"/>
                  <a:gd name="T2" fmla="*/ 193 w 193"/>
                  <a:gd name="T3" fmla="*/ 25 h 51"/>
                  <a:gd name="T4" fmla="*/ 166 w 193"/>
                  <a:gd name="T5" fmla="*/ 51 h 51"/>
                  <a:gd name="T6" fmla="*/ 0 w 193"/>
                  <a:gd name="T7" fmla="*/ 51 h 51"/>
                  <a:gd name="T8" fmla="*/ 0 w 193"/>
                  <a:gd name="T9" fmla="*/ 0 h 51"/>
                  <a:gd name="T10" fmla="*/ 166 w 19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3" h="51">
                    <a:moveTo>
                      <a:pt x="166" y="0"/>
                    </a:moveTo>
                    <a:lnTo>
                      <a:pt x="193" y="25"/>
                    </a:lnTo>
                    <a:lnTo>
                      <a:pt x="166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166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4" name="Line 84"/>
              <p:cNvSpPr>
                <a:spLocks noChangeShapeType="1"/>
              </p:cNvSpPr>
              <p:nvPr/>
            </p:nvSpPr>
            <p:spPr bwMode="auto">
              <a:xfrm>
                <a:off x="3917" y="2075"/>
                <a:ext cx="0" cy="2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5" name="Line 85"/>
              <p:cNvSpPr>
                <a:spLocks noChangeShapeType="1"/>
              </p:cNvSpPr>
              <p:nvPr/>
            </p:nvSpPr>
            <p:spPr bwMode="auto">
              <a:xfrm>
                <a:off x="3917" y="2145"/>
                <a:ext cx="0" cy="3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6" name="Line 86"/>
              <p:cNvSpPr>
                <a:spLocks noChangeShapeType="1"/>
              </p:cNvSpPr>
              <p:nvPr/>
            </p:nvSpPr>
            <p:spPr bwMode="auto">
              <a:xfrm>
                <a:off x="3917" y="2227"/>
                <a:ext cx="0" cy="10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2" name="Group 66"/>
            <p:cNvGrpSpPr>
              <a:grpSpLocks noChangeAspect="1"/>
            </p:cNvGrpSpPr>
            <p:nvPr/>
          </p:nvGrpSpPr>
          <p:grpSpPr bwMode="auto">
            <a:xfrm>
              <a:off x="1801445" y="2539218"/>
              <a:ext cx="398462" cy="322262"/>
              <a:chOff x="1128" y="1405"/>
              <a:chExt cx="251" cy="203"/>
            </a:xfrm>
          </p:grpSpPr>
          <p:sp>
            <p:nvSpPr>
              <p:cNvPr id="721" name="Line 67"/>
              <p:cNvSpPr>
                <a:spLocks noChangeShapeType="1"/>
              </p:cNvSpPr>
              <p:nvPr/>
            </p:nvSpPr>
            <p:spPr bwMode="auto">
              <a:xfrm>
                <a:off x="1253" y="1405"/>
                <a:ext cx="0" cy="18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2" name="Freeform 68"/>
              <p:cNvSpPr>
                <a:spLocks/>
              </p:cNvSpPr>
              <p:nvPr/>
            </p:nvSpPr>
            <p:spPr bwMode="auto">
              <a:xfrm>
                <a:off x="1195" y="1589"/>
                <a:ext cx="117" cy="19"/>
              </a:xfrm>
              <a:custGeom>
                <a:avLst/>
                <a:gdLst>
                  <a:gd name="T0" fmla="*/ 117 w 117"/>
                  <a:gd name="T1" fmla="*/ 19 h 19"/>
                  <a:gd name="T2" fmla="*/ 0 w 117"/>
                  <a:gd name="T3" fmla="*/ 19 h 19"/>
                  <a:gd name="T4" fmla="*/ 0 w 117"/>
                  <a:gd name="T5" fmla="*/ 14 h 19"/>
                  <a:gd name="T6" fmla="*/ 57 w 117"/>
                  <a:gd name="T7" fmla="*/ 0 h 19"/>
                  <a:gd name="T8" fmla="*/ 117 w 117"/>
                  <a:gd name="T9" fmla="*/ 14 h 19"/>
                  <a:gd name="T10" fmla="*/ 117 w 117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9">
                    <a:moveTo>
                      <a:pt x="117" y="19"/>
                    </a:moveTo>
                    <a:lnTo>
                      <a:pt x="0" y="19"/>
                    </a:lnTo>
                    <a:lnTo>
                      <a:pt x="0" y="14"/>
                    </a:lnTo>
                    <a:lnTo>
                      <a:pt x="57" y="0"/>
                    </a:lnTo>
                    <a:lnTo>
                      <a:pt x="117" y="14"/>
                    </a:lnTo>
                    <a:lnTo>
                      <a:pt x="117" y="1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3" name="Line 69"/>
              <p:cNvSpPr>
                <a:spLocks noChangeShapeType="1"/>
              </p:cNvSpPr>
              <p:nvPr/>
            </p:nvSpPr>
            <p:spPr bwMode="auto">
              <a:xfrm>
                <a:off x="1244" y="1405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4" name="Line 70"/>
              <p:cNvSpPr>
                <a:spLocks noChangeShapeType="1"/>
              </p:cNvSpPr>
              <p:nvPr/>
            </p:nvSpPr>
            <p:spPr bwMode="auto">
              <a:xfrm>
                <a:off x="1244" y="1582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5" name="Line 71"/>
              <p:cNvSpPr>
                <a:spLocks noChangeShapeType="1"/>
              </p:cNvSpPr>
              <p:nvPr/>
            </p:nvSpPr>
            <p:spPr bwMode="auto">
              <a:xfrm>
                <a:off x="1244" y="1568"/>
                <a:ext cx="2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6" name="Freeform 72"/>
              <p:cNvSpPr>
                <a:spLocks/>
              </p:cNvSpPr>
              <p:nvPr/>
            </p:nvSpPr>
            <p:spPr bwMode="auto">
              <a:xfrm>
                <a:off x="1128" y="1533"/>
                <a:ext cx="82" cy="22"/>
              </a:xfrm>
              <a:custGeom>
                <a:avLst/>
                <a:gdLst>
                  <a:gd name="T0" fmla="*/ 113 w 113"/>
                  <a:gd name="T1" fmla="*/ 0 h 30"/>
                  <a:gd name="T2" fmla="*/ 56 w 113"/>
                  <a:gd name="T3" fmla="*/ 30 h 30"/>
                  <a:gd name="T4" fmla="*/ 0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113" y="0"/>
                    </a:moveTo>
                    <a:cubicBezTo>
                      <a:pt x="101" y="18"/>
                      <a:pt x="80" y="30"/>
                      <a:pt x="56" y="30"/>
                    </a:cubicBezTo>
                    <a:cubicBezTo>
                      <a:pt x="33" y="30"/>
                      <a:pt x="12" y="18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7" name="Freeform 73"/>
              <p:cNvSpPr>
                <a:spLocks/>
              </p:cNvSpPr>
              <p:nvPr/>
            </p:nvSpPr>
            <p:spPr bwMode="auto">
              <a:xfrm>
                <a:off x="1132" y="1457"/>
                <a:ext cx="74" cy="74"/>
              </a:xfrm>
              <a:custGeom>
                <a:avLst/>
                <a:gdLst>
                  <a:gd name="T0" fmla="*/ 74 w 74"/>
                  <a:gd name="T1" fmla="*/ 74 h 74"/>
                  <a:gd name="T2" fmla="*/ 0 w 74"/>
                  <a:gd name="T3" fmla="*/ 74 h 74"/>
                  <a:gd name="T4" fmla="*/ 34 w 74"/>
                  <a:gd name="T5" fmla="*/ 0 h 74"/>
                  <a:gd name="T6" fmla="*/ 74 w 74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4">
                    <a:moveTo>
                      <a:pt x="74" y="74"/>
                    </a:moveTo>
                    <a:lnTo>
                      <a:pt x="0" y="74"/>
                    </a:lnTo>
                    <a:lnTo>
                      <a:pt x="34" y="0"/>
                    </a:lnTo>
                    <a:lnTo>
                      <a:pt x="74" y="74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8" name="Freeform 74"/>
              <p:cNvSpPr>
                <a:spLocks/>
              </p:cNvSpPr>
              <p:nvPr/>
            </p:nvSpPr>
            <p:spPr bwMode="auto">
              <a:xfrm>
                <a:off x="1144" y="1417"/>
                <a:ext cx="109" cy="35"/>
              </a:xfrm>
              <a:custGeom>
                <a:avLst/>
                <a:gdLst>
                  <a:gd name="T0" fmla="*/ 24 w 150"/>
                  <a:gd name="T1" fmla="*/ 0 h 48"/>
                  <a:gd name="T2" fmla="*/ 0 w 150"/>
                  <a:gd name="T3" fmla="*/ 24 h 48"/>
                  <a:gd name="T4" fmla="*/ 24 w 150"/>
                  <a:gd name="T5" fmla="*/ 48 h 48"/>
                  <a:gd name="T6" fmla="*/ 37 w 150"/>
                  <a:gd name="T7" fmla="*/ 44 h 48"/>
                  <a:gd name="T8" fmla="*/ 109 w 150"/>
                  <a:gd name="T9" fmla="*/ 10 h 48"/>
                  <a:gd name="T10" fmla="*/ 150 w 150"/>
                  <a:gd name="T11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0" h="48">
                    <a:moveTo>
                      <a:pt x="24" y="0"/>
                    </a:moveTo>
                    <a:cubicBezTo>
                      <a:pt x="11" y="0"/>
                      <a:pt x="0" y="10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29" y="48"/>
                      <a:pt x="33" y="46"/>
                      <a:pt x="37" y="44"/>
                    </a:cubicBezTo>
                    <a:cubicBezTo>
                      <a:pt x="45" y="41"/>
                      <a:pt x="82" y="12"/>
                      <a:pt x="109" y="10"/>
                    </a:cubicBezTo>
                    <a:cubicBezTo>
                      <a:pt x="137" y="9"/>
                      <a:pt x="150" y="20"/>
                      <a:pt x="150" y="2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9" name="Freeform 75"/>
              <p:cNvSpPr>
                <a:spLocks/>
              </p:cNvSpPr>
              <p:nvPr/>
            </p:nvSpPr>
            <p:spPr bwMode="auto">
              <a:xfrm>
                <a:off x="1297" y="1556"/>
                <a:ext cx="82" cy="22"/>
              </a:xfrm>
              <a:custGeom>
                <a:avLst/>
                <a:gdLst>
                  <a:gd name="T0" fmla="*/ 0 w 113"/>
                  <a:gd name="T1" fmla="*/ 0 h 30"/>
                  <a:gd name="T2" fmla="*/ 57 w 113"/>
                  <a:gd name="T3" fmla="*/ 30 h 30"/>
                  <a:gd name="T4" fmla="*/ 113 w 11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30">
                    <a:moveTo>
                      <a:pt x="0" y="0"/>
                    </a:moveTo>
                    <a:cubicBezTo>
                      <a:pt x="12" y="18"/>
                      <a:pt x="33" y="30"/>
                      <a:pt x="57" y="30"/>
                    </a:cubicBezTo>
                    <a:cubicBezTo>
                      <a:pt x="80" y="30"/>
                      <a:pt x="101" y="18"/>
                      <a:pt x="11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0" name="Freeform 76"/>
              <p:cNvSpPr>
                <a:spLocks/>
              </p:cNvSpPr>
              <p:nvPr/>
            </p:nvSpPr>
            <p:spPr bwMode="auto">
              <a:xfrm>
                <a:off x="1301" y="1480"/>
                <a:ext cx="74" cy="75"/>
              </a:xfrm>
              <a:custGeom>
                <a:avLst/>
                <a:gdLst>
                  <a:gd name="T0" fmla="*/ 0 w 74"/>
                  <a:gd name="T1" fmla="*/ 75 h 75"/>
                  <a:gd name="T2" fmla="*/ 74 w 74"/>
                  <a:gd name="T3" fmla="*/ 75 h 75"/>
                  <a:gd name="T4" fmla="*/ 40 w 74"/>
                  <a:gd name="T5" fmla="*/ 0 h 75"/>
                  <a:gd name="T6" fmla="*/ 0 w 74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75">
                    <a:moveTo>
                      <a:pt x="0" y="75"/>
                    </a:moveTo>
                    <a:lnTo>
                      <a:pt x="74" y="75"/>
                    </a:lnTo>
                    <a:lnTo>
                      <a:pt x="40" y="0"/>
                    </a:lnTo>
                    <a:lnTo>
                      <a:pt x="0" y="7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31" name="Freeform 77"/>
              <p:cNvSpPr>
                <a:spLocks/>
              </p:cNvSpPr>
              <p:nvPr/>
            </p:nvSpPr>
            <p:spPr bwMode="auto">
              <a:xfrm>
                <a:off x="1255" y="1426"/>
                <a:ext cx="108" cy="50"/>
              </a:xfrm>
              <a:custGeom>
                <a:avLst/>
                <a:gdLst>
                  <a:gd name="T0" fmla="*/ 128 w 149"/>
                  <a:gd name="T1" fmla="*/ 18 h 69"/>
                  <a:gd name="T2" fmla="*/ 145 w 149"/>
                  <a:gd name="T3" fmla="*/ 48 h 69"/>
                  <a:gd name="T4" fmla="*/ 116 w 149"/>
                  <a:gd name="T5" fmla="*/ 65 h 69"/>
                  <a:gd name="T6" fmla="*/ 104 w 149"/>
                  <a:gd name="T7" fmla="*/ 59 h 69"/>
                  <a:gd name="T8" fmla="*/ 42 w 149"/>
                  <a:gd name="T9" fmla="*/ 8 h 69"/>
                  <a:gd name="T10" fmla="*/ 1 w 149"/>
                  <a:gd name="T11" fmla="*/ 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69">
                    <a:moveTo>
                      <a:pt x="128" y="18"/>
                    </a:moveTo>
                    <a:cubicBezTo>
                      <a:pt x="141" y="21"/>
                      <a:pt x="149" y="34"/>
                      <a:pt x="145" y="48"/>
                    </a:cubicBezTo>
                    <a:cubicBezTo>
                      <a:pt x="142" y="61"/>
                      <a:pt x="129" y="69"/>
                      <a:pt x="116" y="65"/>
                    </a:cubicBezTo>
                    <a:cubicBezTo>
                      <a:pt x="111" y="64"/>
                      <a:pt x="108" y="61"/>
                      <a:pt x="104" y="59"/>
                    </a:cubicBezTo>
                    <a:cubicBezTo>
                      <a:pt x="98" y="53"/>
                      <a:pt x="69" y="16"/>
                      <a:pt x="42" y="8"/>
                    </a:cubicBezTo>
                    <a:cubicBezTo>
                      <a:pt x="16" y="0"/>
                      <a:pt x="0" y="8"/>
                      <a:pt x="1" y="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3" name="Group 153"/>
            <p:cNvGrpSpPr>
              <a:grpSpLocks noChangeAspect="1"/>
            </p:cNvGrpSpPr>
            <p:nvPr/>
          </p:nvGrpSpPr>
          <p:grpSpPr bwMode="auto">
            <a:xfrm>
              <a:off x="1793507" y="1941264"/>
              <a:ext cx="414338" cy="412750"/>
              <a:chOff x="1133" y="1137"/>
              <a:chExt cx="261" cy="260"/>
            </a:xfrm>
          </p:grpSpPr>
          <p:sp>
            <p:nvSpPr>
              <p:cNvPr id="712" name="Oval 154"/>
              <p:cNvSpPr>
                <a:spLocks noChangeArrowheads="1"/>
              </p:cNvSpPr>
              <p:nvPr/>
            </p:nvSpPr>
            <p:spPr bwMode="auto">
              <a:xfrm>
                <a:off x="1210" y="1215"/>
                <a:ext cx="107" cy="10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3" name="Line 155"/>
              <p:cNvSpPr>
                <a:spLocks noChangeShapeType="1"/>
              </p:cNvSpPr>
              <p:nvPr/>
            </p:nvSpPr>
            <p:spPr bwMode="auto">
              <a:xfrm flipH="1" flipV="1">
                <a:off x="1171" y="1175"/>
                <a:ext cx="37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4" name="Line 156"/>
              <p:cNvSpPr>
                <a:spLocks noChangeShapeType="1"/>
              </p:cNvSpPr>
              <p:nvPr/>
            </p:nvSpPr>
            <p:spPr bwMode="auto">
              <a:xfrm flipV="1">
                <a:off x="1319" y="1175"/>
                <a:ext cx="38" cy="36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5" name="Line 157"/>
              <p:cNvSpPr>
                <a:spLocks noChangeShapeType="1"/>
              </p:cNvSpPr>
              <p:nvPr/>
            </p:nvSpPr>
            <p:spPr bwMode="auto">
              <a:xfrm flipV="1">
                <a:off x="1264" y="1137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6" name="Line 158"/>
              <p:cNvSpPr>
                <a:spLocks noChangeShapeType="1"/>
              </p:cNvSpPr>
              <p:nvPr/>
            </p:nvSpPr>
            <p:spPr bwMode="auto">
              <a:xfrm>
                <a:off x="1264" y="1345"/>
                <a:ext cx="0" cy="52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7" name="Line 159"/>
              <p:cNvSpPr>
                <a:spLocks noChangeShapeType="1"/>
              </p:cNvSpPr>
              <p:nvPr/>
            </p:nvSpPr>
            <p:spPr bwMode="auto">
              <a:xfrm>
                <a:off x="1319" y="1322"/>
                <a:ext cx="38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8" name="Line 160"/>
              <p:cNvSpPr>
                <a:spLocks noChangeShapeType="1"/>
              </p:cNvSpPr>
              <p:nvPr/>
            </p:nvSpPr>
            <p:spPr bwMode="auto">
              <a:xfrm flipH="1">
                <a:off x="1171" y="1322"/>
                <a:ext cx="37" cy="3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9" name="Line 161"/>
              <p:cNvSpPr>
                <a:spLocks noChangeShapeType="1"/>
              </p:cNvSpPr>
              <p:nvPr/>
            </p:nvSpPr>
            <p:spPr bwMode="auto">
              <a:xfrm flipH="1">
                <a:off x="1133" y="1267"/>
                <a:ext cx="53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20" name="Line 162"/>
              <p:cNvSpPr>
                <a:spLocks noChangeShapeType="1"/>
              </p:cNvSpPr>
              <p:nvPr/>
            </p:nvSpPr>
            <p:spPr bwMode="auto">
              <a:xfrm>
                <a:off x="1342" y="1267"/>
                <a:ext cx="5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4" name="Group 191"/>
            <p:cNvGrpSpPr>
              <a:grpSpLocks noChangeAspect="1"/>
            </p:cNvGrpSpPr>
            <p:nvPr/>
          </p:nvGrpSpPr>
          <p:grpSpPr bwMode="auto">
            <a:xfrm>
              <a:off x="1801445" y="1357597"/>
              <a:ext cx="398462" cy="398463"/>
              <a:chOff x="1152" y="805"/>
              <a:chExt cx="251" cy="251"/>
            </a:xfrm>
          </p:grpSpPr>
          <p:sp>
            <p:nvSpPr>
              <p:cNvPr id="707" name="Freeform 192"/>
              <p:cNvSpPr>
                <a:spLocks/>
              </p:cNvSpPr>
              <p:nvPr/>
            </p:nvSpPr>
            <p:spPr bwMode="auto">
              <a:xfrm>
                <a:off x="1152" y="805"/>
                <a:ext cx="251" cy="251"/>
              </a:xfrm>
              <a:custGeom>
                <a:avLst/>
                <a:gdLst>
                  <a:gd name="T0" fmla="*/ 314 w 346"/>
                  <a:gd name="T1" fmla="*/ 73 h 346"/>
                  <a:gd name="T2" fmla="*/ 346 w 346"/>
                  <a:gd name="T3" fmla="*/ 173 h 346"/>
                  <a:gd name="T4" fmla="*/ 173 w 346"/>
                  <a:gd name="T5" fmla="*/ 346 h 346"/>
                  <a:gd name="T6" fmla="*/ 0 w 346"/>
                  <a:gd name="T7" fmla="*/ 173 h 346"/>
                  <a:gd name="T8" fmla="*/ 173 w 346"/>
                  <a:gd name="T9" fmla="*/ 0 h 346"/>
                  <a:gd name="T10" fmla="*/ 269 w 346"/>
                  <a:gd name="T11" fmla="*/ 3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6" h="346">
                    <a:moveTo>
                      <a:pt x="314" y="73"/>
                    </a:moveTo>
                    <a:cubicBezTo>
                      <a:pt x="334" y="101"/>
                      <a:pt x="346" y="136"/>
                      <a:pt x="346" y="173"/>
                    </a:cubicBezTo>
                    <a:cubicBezTo>
                      <a:pt x="346" y="268"/>
                      <a:pt x="268" y="346"/>
                      <a:pt x="173" y="346"/>
                    </a:cubicBezTo>
                    <a:cubicBezTo>
                      <a:pt x="78" y="346"/>
                      <a:pt x="0" y="268"/>
                      <a:pt x="0" y="173"/>
                    </a:cubicBezTo>
                    <a:cubicBezTo>
                      <a:pt x="0" y="78"/>
                      <a:pt x="78" y="0"/>
                      <a:pt x="173" y="0"/>
                    </a:cubicBezTo>
                    <a:cubicBezTo>
                      <a:pt x="209" y="0"/>
                      <a:pt x="242" y="11"/>
                      <a:pt x="269" y="3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8" name="Oval 193"/>
              <p:cNvSpPr>
                <a:spLocks noChangeArrowheads="1"/>
              </p:cNvSpPr>
              <p:nvPr/>
            </p:nvSpPr>
            <p:spPr bwMode="auto">
              <a:xfrm>
                <a:off x="1204" y="857"/>
                <a:ext cx="147" cy="1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9" name="Oval 194"/>
              <p:cNvSpPr>
                <a:spLocks noChangeArrowheads="1"/>
              </p:cNvSpPr>
              <p:nvPr/>
            </p:nvSpPr>
            <p:spPr bwMode="auto">
              <a:xfrm>
                <a:off x="1256" y="909"/>
                <a:ext cx="43" cy="4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0" name="Line 195"/>
              <p:cNvSpPr>
                <a:spLocks noChangeShapeType="1"/>
              </p:cNvSpPr>
              <p:nvPr/>
            </p:nvSpPr>
            <p:spPr bwMode="auto">
              <a:xfrm flipV="1">
                <a:off x="1277" y="877"/>
                <a:ext cx="54" cy="5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11" name="Freeform 196"/>
              <p:cNvSpPr>
                <a:spLocks/>
              </p:cNvSpPr>
              <p:nvPr/>
            </p:nvSpPr>
            <p:spPr bwMode="auto">
              <a:xfrm>
                <a:off x="1329" y="816"/>
                <a:ext cx="64" cy="62"/>
              </a:xfrm>
              <a:custGeom>
                <a:avLst/>
                <a:gdLst>
                  <a:gd name="T0" fmla="*/ 64 w 64"/>
                  <a:gd name="T1" fmla="*/ 30 h 62"/>
                  <a:gd name="T2" fmla="*/ 34 w 64"/>
                  <a:gd name="T3" fmla="*/ 30 h 62"/>
                  <a:gd name="T4" fmla="*/ 34 w 64"/>
                  <a:gd name="T5" fmla="*/ 0 h 62"/>
                  <a:gd name="T6" fmla="*/ 0 w 64"/>
                  <a:gd name="T7" fmla="*/ 31 h 62"/>
                  <a:gd name="T8" fmla="*/ 0 w 64"/>
                  <a:gd name="T9" fmla="*/ 62 h 62"/>
                  <a:gd name="T10" fmla="*/ 30 w 64"/>
                  <a:gd name="T11" fmla="*/ 62 h 62"/>
                  <a:gd name="T12" fmla="*/ 64 w 64"/>
                  <a:gd name="T13" fmla="*/ 3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2">
                    <a:moveTo>
                      <a:pt x="64" y="30"/>
                    </a:moveTo>
                    <a:lnTo>
                      <a:pt x="34" y="30"/>
                    </a:lnTo>
                    <a:lnTo>
                      <a:pt x="34" y="0"/>
                    </a:lnTo>
                    <a:lnTo>
                      <a:pt x="0" y="31"/>
                    </a:lnTo>
                    <a:lnTo>
                      <a:pt x="0" y="62"/>
                    </a:lnTo>
                    <a:lnTo>
                      <a:pt x="30" y="62"/>
                    </a:lnTo>
                    <a:lnTo>
                      <a:pt x="64" y="3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5" name="Group 222"/>
            <p:cNvGrpSpPr>
              <a:grpSpLocks noChangeAspect="1"/>
            </p:cNvGrpSpPr>
            <p:nvPr/>
          </p:nvGrpSpPr>
          <p:grpSpPr bwMode="auto">
            <a:xfrm>
              <a:off x="1807001" y="813618"/>
              <a:ext cx="387350" cy="358775"/>
              <a:chOff x="1167" y="497"/>
              <a:chExt cx="244" cy="226"/>
            </a:xfrm>
          </p:grpSpPr>
          <p:sp>
            <p:nvSpPr>
              <p:cNvPr id="703" name="Freeform 223"/>
              <p:cNvSpPr>
                <a:spLocks/>
              </p:cNvSpPr>
              <p:nvPr/>
            </p:nvSpPr>
            <p:spPr bwMode="auto">
              <a:xfrm>
                <a:off x="1189" y="538"/>
                <a:ext cx="112" cy="112"/>
              </a:xfrm>
              <a:custGeom>
                <a:avLst/>
                <a:gdLst>
                  <a:gd name="T0" fmla="*/ 0 w 154"/>
                  <a:gd name="T1" fmla="*/ 154 h 154"/>
                  <a:gd name="T2" fmla="*/ 154 w 154"/>
                  <a:gd name="T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54" h="154">
                    <a:moveTo>
                      <a:pt x="0" y="154"/>
                    </a:moveTo>
                    <a:cubicBezTo>
                      <a:pt x="0" y="69"/>
                      <a:pt x="69" y="0"/>
                      <a:pt x="154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4" name="Freeform 224"/>
              <p:cNvSpPr>
                <a:spLocks/>
              </p:cNvSpPr>
              <p:nvPr/>
            </p:nvSpPr>
            <p:spPr bwMode="auto">
              <a:xfrm>
                <a:off x="1265" y="507"/>
                <a:ext cx="38" cy="69"/>
              </a:xfrm>
              <a:custGeom>
                <a:avLst/>
                <a:gdLst>
                  <a:gd name="T0" fmla="*/ 0 w 38"/>
                  <a:gd name="T1" fmla="*/ 0 h 69"/>
                  <a:gd name="T2" fmla="*/ 38 w 38"/>
                  <a:gd name="T3" fmla="*/ 32 h 69"/>
                  <a:gd name="T4" fmla="*/ 7 w 38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69">
                    <a:moveTo>
                      <a:pt x="0" y="0"/>
                    </a:moveTo>
                    <a:lnTo>
                      <a:pt x="38" y="32"/>
                    </a:lnTo>
                    <a:lnTo>
                      <a:pt x="7" y="6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5" name="Oval 225"/>
              <p:cNvSpPr>
                <a:spLocks noChangeArrowheads="1"/>
              </p:cNvSpPr>
              <p:nvPr/>
            </p:nvSpPr>
            <p:spPr bwMode="auto">
              <a:xfrm>
                <a:off x="1167" y="670"/>
                <a:ext cx="53" cy="5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6" name="Rectangle 226"/>
              <p:cNvSpPr>
                <a:spLocks noChangeArrowheads="1"/>
              </p:cNvSpPr>
              <p:nvPr/>
            </p:nvSpPr>
            <p:spPr bwMode="auto">
              <a:xfrm>
                <a:off x="1325" y="497"/>
                <a:ext cx="86" cy="8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696" name="Group 229"/>
            <p:cNvGrpSpPr>
              <a:grpSpLocks noChangeAspect="1"/>
            </p:cNvGrpSpPr>
            <p:nvPr/>
          </p:nvGrpSpPr>
          <p:grpSpPr bwMode="auto">
            <a:xfrm>
              <a:off x="1833195" y="241064"/>
              <a:ext cx="334963" cy="387350"/>
              <a:chOff x="1179" y="157"/>
              <a:chExt cx="211" cy="244"/>
            </a:xfrm>
          </p:grpSpPr>
          <p:sp>
            <p:nvSpPr>
              <p:cNvPr id="697" name="Freeform 230"/>
              <p:cNvSpPr>
                <a:spLocks/>
              </p:cNvSpPr>
              <p:nvPr/>
            </p:nvSpPr>
            <p:spPr bwMode="auto">
              <a:xfrm>
                <a:off x="1203" y="188"/>
                <a:ext cx="163" cy="213"/>
              </a:xfrm>
              <a:custGeom>
                <a:avLst/>
                <a:gdLst>
                  <a:gd name="T0" fmla="*/ 225 w 225"/>
                  <a:gd name="T1" fmla="*/ 0 h 293"/>
                  <a:gd name="T2" fmla="*/ 225 w 225"/>
                  <a:gd name="T3" fmla="*/ 269 h 293"/>
                  <a:gd name="T4" fmla="*/ 201 w 225"/>
                  <a:gd name="T5" fmla="*/ 293 h 293"/>
                  <a:gd name="T6" fmla="*/ 24 w 225"/>
                  <a:gd name="T7" fmla="*/ 293 h 293"/>
                  <a:gd name="T8" fmla="*/ 0 w 225"/>
                  <a:gd name="T9" fmla="*/ 269 h 293"/>
                  <a:gd name="T10" fmla="*/ 0 w 225"/>
                  <a:gd name="T11" fmla="*/ 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5" h="293">
                    <a:moveTo>
                      <a:pt x="225" y="0"/>
                    </a:move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5" y="282"/>
                      <a:pt x="214" y="293"/>
                      <a:pt x="201" y="293"/>
                    </a:cubicBezTo>
                    <a:cubicBezTo>
                      <a:pt x="24" y="293"/>
                      <a:pt x="24" y="293"/>
                      <a:pt x="24" y="293"/>
                    </a:cubicBezTo>
                    <a:cubicBezTo>
                      <a:pt x="11" y="293"/>
                      <a:pt x="0" y="282"/>
                      <a:pt x="0" y="269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8" name="Line 231"/>
              <p:cNvSpPr>
                <a:spLocks noChangeShapeType="1"/>
              </p:cNvSpPr>
              <p:nvPr/>
            </p:nvSpPr>
            <p:spPr bwMode="auto">
              <a:xfrm>
                <a:off x="1179" y="190"/>
                <a:ext cx="2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699" name="Line 232"/>
              <p:cNvSpPr>
                <a:spLocks noChangeShapeType="1"/>
              </p:cNvSpPr>
              <p:nvPr/>
            </p:nvSpPr>
            <p:spPr bwMode="auto">
              <a:xfrm>
                <a:off x="1252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0" name="Line 233"/>
              <p:cNvSpPr>
                <a:spLocks noChangeShapeType="1"/>
              </p:cNvSpPr>
              <p:nvPr/>
            </p:nvSpPr>
            <p:spPr bwMode="auto">
              <a:xfrm>
                <a:off x="1285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1" name="Line 234"/>
              <p:cNvSpPr>
                <a:spLocks noChangeShapeType="1"/>
              </p:cNvSpPr>
              <p:nvPr/>
            </p:nvSpPr>
            <p:spPr bwMode="auto">
              <a:xfrm>
                <a:off x="1317" y="230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02" name="Freeform 235"/>
              <p:cNvSpPr>
                <a:spLocks/>
              </p:cNvSpPr>
              <p:nvPr/>
            </p:nvSpPr>
            <p:spPr bwMode="auto">
              <a:xfrm>
                <a:off x="1252" y="157"/>
                <a:ext cx="65" cy="33"/>
              </a:xfrm>
              <a:custGeom>
                <a:avLst/>
                <a:gdLst>
                  <a:gd name="T0" fmla="*/ 90 w 90"/>
                  <a:gd name="T1" fmla="*/ 44 h 46"/>
                  <a:gd name="T2" fmla="*/ 90 w 90"/>
                  <a:gd name="T3" fmla="*/ 14 h 46"/>
                  <a:gd name="T4" fmla="*/ 76 w 90"/>
                  <a:gd name="T5" fmla="*/ 0 h 46"/>
                  <a:gd name="T6" fmla="*/ 14 w 90"/>
                  <a:gd name="T7" fmla="*/ 0 h 46"/>
                  <a:gd name="T8" fmla="*/ 0 w 90"/>
                  <a:gd name="T9" fmla="*/ 14 h 46"/>
                  <a:gd name="T10" fmla="*/ 0 w 90"/>
                  <a:gd name="T1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46">
                    <a:moveTo>
                      <a:pt x="90" y="44"/>
                    </a:moveTo>
                    <a:cubicBezTo>
                      <a:pt x="90" y="14"/>
                      <a:pt x="90" y="14"/>
                      <a:pt x="90" y="14"/>
                    </a:cubicBezTo>
                    <a:cubicBezTo>
                      <a:pt x="90" y="6"/>
                      <a:pt x="84" y="0"/>
                      <a:pt x="76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46"/>
                      <a:pt x="0" y="46"/>
                      <a:pt x="0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48" name="Group 747"/>
          <p:cNvGrpSpPr/>
          <p:nvPr/>
        </p:nvGrpSpPr>
        <p:grpSpPr>
          <a:xfrm>
            <a:off x="-9970398" y="303965"/>
            <a:ext cx="389786" cy="4022815"/>
            <a:chOff x="1273034" y="309563"/>
            <a:chExt cx="397602" cy="4103481"/>
          </a:xfrm>
        </p:grpSpPr>
        <p:grpSp>
          <p:nvGrpSpPr>
            <p:cNvPr id="749" name="Group 31"/>
            <p:cNvGrpSpPr>
              <a:grpSpLocks noChangeAspect="1"/>
            </p:cNvGrpSpPr>
            <p:nvPr/>
          </p:nvGrpSpPr>
          <p:grpSpPr bwMode="auto">
            <a:xfrm>
              <a:off x="1273034" y="3079105"/>
              <a:ext cx="397602" cy="289750"/>
              <a:chOff x="3795" y="2113"/>
              <a:chExt cx="247" cy="180"/>
            </a:xfrm>
          </p:grpSpPr>
          <p:sp>
            <p:nvSpPr>
              <p:cNvPr id="791" name="Rectangle 32"/>
              <p:cNvSpPr>
                <a:spLocks noChangeArrowheads="1"/>
              </p:cNvSpPr>
              <p:nvPr/>
            </p:nvSpPr>
            <p:spPr bwMode="auto">
              <a:xfrm>
                <a:off x="3795" y="2146"/>
                <a:ext cx="245" cy="1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2" name="Rectangle 33"/>
              <p:cNvSpPr>
                <a:spLocks noChangeArrowheads="1"/>
              </p:cNvSpPr>
              <p:nvPr/>
            </p:nvSpPr>
            <p:spPr bwMode="auto">
              <a:xfrm>
                <a:off x="3893" y="2210"/>
                <a:ext cx="49" cy="3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3" name="Line 34"/>
              <p:cNvSpPr>
                <a:spLocks noChangeShapeType="1"/>
              </p:cNvSpPr>
              <p:nvPr/>
            </p:nvSpPr>
            <p:spPr bwMode="auto">
              <a:xfrm flipH="1" flipV="1">
                <a:off x="3795" y="2179"/>
                <a:ext cx="98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4" name="Line 35"/>
              <p:cNvSpPr>
                <a:spLocks noChangeShapeType="1"/>
              </p:cNvSpPr>
              <p:nvPr/>
            </p:nvSpPr>
            <p:spPr bwMode="auto">
              <a:xfrm flipV="1">
                <a:off x="3943" y="2179"/>
                <a:ext cx="99" cy="5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5" name="Freeform 36"/>
              <p:cNvSpPr>
                <a:spLocks/>
              </p:cNvSpPr>
              <p:nvPr/>
            </p:nvSpPr>
            <p:spPr bwMode="auto">
              <a:xfrm>
                <a:off x="3876" y="2113"/>
                <a:ext cx="84" cy="33"/>
              </a:xfrm>
              <a:custGeom>
                <a:avLst/>
                <a:gdLst>
                  <a:gd name="T0" fmla="*/ 116 w 116"/>
                  <a:gd name="T1" fmla="*/ 45 h 45"/>
                  <a:gd name="T2" fmla="*/ 116 w 116"/>
                  <a:gd name="T3" fmla="*/ 17 h 45"/>
                  <a:gd name="T4" fmla="*/ 99 w 116"/>
                  <a:gd name="T5" fmla="*/ 0 h 45"/>
                  <a:gd name="T6" fmla="*/ 17 w 116"/>
                  <a:gd name="T7" fmla="*/ 0 h 45"/>
                  <a:gd name="T8" fmla="*/ 0 w 116"/>
                  <a:gd name="T9" fmla="*/ 17 h 45"/>
                  <a:gd name="T10" fmla="*/ 0 w 116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45">
                    <a:moveTo>
                      <a:pt x="116" y="45"/>
                    </a:move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7"/>
                      <a:pt x="108" y="0"/>
                      <a:pt x="9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7"/>
                    </a:cubicBezTo>
                    <a:cubicBezTo>
                      <a:pt x="0" y="45"/>
                      <a:pt x="0" y="45"/>
                      <a:pt x="0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0" name="Group 39"/>
            <p:cNvGrpSpPr>
              <a:grpSpLocks noChangeAspect="1"/>
            </p:cNvGrpSpPr>
            <p:nvPr/>
          </p:nvGrpSpPr>
          <p:grpSpPr bwMode="auto">
            <a:xfrm>
              <a:off x="1291828" y="3558718"/>
              <a:ext cx="360014" cy="365892"/>
              <a:chOff x="3796" y="2078"/>
              <a:chExt cx="245" cy="249"/>
            </a:xfrm>
          </p:grpSpPr>
          <p:sp>
            <p:nvSpPr>
              <p:cNvPr id="786" name="Rectangle 40"/>
              <p:cNvSpPr>
                <a:spLocks noChangeArrowheads="1"/>
              </p:cNvSpPr>
              <p:nvPr/>
            </p:nvSpPr>
            <p:spPr bwMode="auto">
              <a:xfrm>
                <a:off x="3879" y="2164"/>
                <a:ext cx="161" cy="16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7" name="Freeform 41"/>
              <p:cNvSpPr>
                <a:spLocks/>
              </p:cNvSpPr>
              <p:nvPr/>
            </p:nvSpPr>
            <p:spPr bwMode="auto">
              <a:xfrm>
                <a:off x="3801" y="2081"/>
                <a:ext cx="240" cy="83"/>
              </a:xfrm>
              <a:custGeom>
                <a:avLst/>
                <a:gdLst>
                  <a:gd name="T0" fmla="*/ 240 w 240"/>
                  <a:gd name="T1" fmla="*/ 81 h 83"/>
                  <a:gd name="T2" fmla="*/ 160 w 240"/>
                  <a:gd name="T3" fmla="*/ 0 h 83"/>
                  <a:gd name="T4" fmla="*/ 0 w 240"/>
                  <a:gd name="T5" fmla="*/ 0 h 83"/>
                  <a:gd name="T6" fmla="*/ 78 w 24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0" h="83">
                    <a:moveTo>
                      <a:pt x="240" y="81"/>
                    </a:moveTo>
                    <a:lnTo>
                      <a:pt x="160" y="0"/>
                    </a:lnTo>
                    <a:lnTo>
                      <a:pt x="0" y="0"/>
                    </a:lnTo>
                    <a:lnTo>
                      <a:pt x="78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8" name="Freeform 42"/>
              <p:cNvSpPr>
                <a:spLocks/>
              </p:cNvSpPr>
              <p:nvPr/>
            </p:nvSpPr>
            <p:spPr bwMode="auto">
              <a:xfrm>
                <a:off x="3796" y="2078"/>
                <a:ext cx="82" cy="249"/>
              </a:xfrm>
              <a:custGeom>
                <a:avLst/>
                <a:gdLst>
                  <a:gd name="T0" fmla="*/ 0 w 82"/>
                  <a:gd name="T1" fmla="*/ 0 h 249"/>
                  <a:gd name="T2" fmla="*/ 0 w 82"/>
                  <a:gd name="T3" fmla="*/ 166 h 249"/>
                  <a:gd name="T4" fmla="*/ 82 w 82"/>
                  <a:gd name="T5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249">
                    <a:moveTo>
                      <a:pt x="0" y="0"/>
                    </a:moveTo>
                    <a:lnTo>
                      <a:pt x="0" y="166"/>
                    </a:lnTo>
                    <a:lnTo>
                      <a:pt x="82" y="24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9" name="Line 43"/>
              <p:cNvSpPr>
                <a:spLocks noChangeShapeType="1"/>
              </p:cNvSpPr>
              <p:nvPr/>
            </p:nvSpPr>
            <p:spPr bwMode="auto">
              <a:xfrm>
                <a:off x="3887" y="2081"/>
                <a:ext cx="78" cy="8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90" name="Line 44"/>
              <p:cNvSpPr>
                <a:spLocks noChangeShapeType="1"/>
              </p:cNvSpPr>
              <p:nvPr/>
            </p:nvSpPr>
            <p:spPr bwMode="auto">
              <a:xfrm flipH="1">
                <a:off x="3924" y="2120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1" name="Group 47"/>
            <p:cNvGrpSpPr>
              <a:grpSpLocks noChangeAspect="1"/>
            </p:cNvGrpSpPr>
            <p:nvPr/>
          </p:nvGrpSpPr>
          <p:grpSpPr bwMode="auto">
            <a:xfrm>
              <a:off x="1285035" y="4114475"/>
              <a:ext cx="373601" cy="298569"/>
              <a:chOff x="3798" y="2107"/>
              <a:chExt cx="239" cy="191"/>
            </a:xfrm>
          </p:grpSpPr>
          <p:sp>
            <p:nvSpPr>
              <p:cNvPr id="783" name="Freeform 48"/>
              <p:cNvSpPr>
                <a:spLocks/>
              </p:cNvSpPr>
              <p:nvPr/>
            </p:nvSpPr>
            <p:spPr bwMode="auto">
              <a:xfrm>
                <a:off x="3798" y="2107"/>
                <a:ext cx="239" cy="191"/>
              </a:xfrm>
              <a:custGeom>
                <a:avLst/>
                <a:gdLst>
                  <a:gd name="T0" fmla="*/ 0 w 239"/>
                  <a:gd name="T1" fmla="*/ 17 h 191"/>
                  <a:gd name="T2" fmla="*/ 63 w 239"/>
                  <a:gd name="T3" fmla="*/ 17 h 191"/>
                  <a:gd name="T4" fmla="*/ 81 w 239"/>
                  <a:gd name="T5" fmla="*/ 0 h 191"/>
                  <a:gd name="T6" fmla="*/ 157 w 239"/>
                  <a:gd name="T7" fmla="*/ 0 h 191"/>
                  <a:gd name="T8" fmla="*/ 176 w 239"/>
                  <a:gd name="T9" fmla="*/ 17 h 191"/>
                  <a:gd name="T10" fmla="*/ 239 w 239"/>
                  <a:gd name="T11" fmla="*/ 17 h 191"/>
                  <a:gd name="T12" fmla="*/ 239 w 239"/>
                  <a:gd name="T13" fmla="*/ 191 h 191"/>
                  <a:gd name="T14" fmla="*/ 0 w 239"/>
                  <a:gd name="T15" fmla="*/ 191 h 191"/>
                  <a:gd name="T16" fmla="*/ 0 w 239"/>
                  <a:gd name="T17" fmla="*/ 17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9" h="191">
                    <a:moveTo>
                      <a:pt x="0" y="17"/>
                    </a:moveTo>
                    <a:lnTo>
                      <a:pt x="63" y="17"/>
                    </a:lnTo>
                    <a:lnTo>
                      <a:pt x="81" y="0"/>
                    </a:lnTo>
                    <a:lnTo>
                      <a:pt x="157" y="0"/>
                    </a:lnTo>
                    <a:lnTo>
                      <a:pt x="176" y="17"/>
                    </a:lnTo>
                    <a:lnTo>
                      <a:pt x="239" y="17"/>
                    </a:lnTo>
                    <a:lnTo>
                      <a:pt x="239" y="191"/>
                    </a:lnTo>
                    <a:lnTo>
                      <a:pt x="0" y="191"/>
                    </a:lnTo>
                    <a:lnTo>
                      <a:pt x="0" y="1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4" name="Oval 49"/>
              <p:cNvSpPr>
                <a:spLocks noChangeArrowheads="1"/>
              </p:cNvSpPr>
              <p:nvPr/>
            </p:nvSpPr>
            <p:spPr bwMode="auto">
              <a:xfrm>
                <a:off x="3862" y="2155"/>
                <a:ext cx="112" cy="11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5" name="Oval 50"/>
              <p:cNvSpPr>
                <a:spLocks noChangeArrowheads="1"/>
              </p:cNvSpPr>
              <p:nvPr/>
            </p:nvSpPr>
            <p:spPr bwMode="auto">
              <a:xfrm>
                <a:off x="3824" y="2151"/>
                <a:ext cx="9" cy="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2" name="Group 80"/>
            <p:cNvGrpSpPr>
              <a:grpSpLocks noChangeAspect="1"/>
            </p:cNvGrpSpPr>
            <p:nvPr/>
          </p:nvGrpSpPr>
          <p:grpSpPr bwMode="auto">
            <a:xfrm>
              <a:off x="1292448" y="2649529"/>
              <a:ext cx="358775" cy="239713"/>
              <a:chOff x="836" y="1659"/>
              <a:chExt cx="226" cy="151"/>
            </a:xfrm>
          </p:grpSpPr>
          <p:sp>
            <p:nvSpPr>
              <p:cNvPr id="781" name="Freeform 81"/>
              <p:cNvSpPr>
                <a:spLocks/>
              </p:cNvSpPr>
              <p:nvPr/>
            </p:nvSpPr>
            <p:spPr bwMode="auto">
              <a:xfrm>
                <a:off x="836" y="1659"/>
                <a:ext cx="226" cy="151"/>
              </a:xfrm>
              <a:custGeom>
                <a:avLst/>
                <a:gdLst>
                  <a:gd name="T0" fmla="*/ 0 w 226"/>
                  <a:gd name="T1" fmla="*/ 0 h 151"/>
                  <a:gd name="T2" fmla="*/ 226 w 226"/>
                  <a:gd name="T3" fmla="*/ 76 h 151"/>
                  <a:gd name="T4" fmla="*/ 0 w 226"/>
                  <a:gd name="T5" fmla="*/ 151 h 151"/>
                  <a:gd name="T6" fmla="*/ 26 w 226"/>
                  <a:gd name="T7" fmla="*/ 76 h 151"/>
                  <a:gd name="T8" fmla="*/ 0 w 226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51">
                    <a:moveTo>
                      <a:pt x="0" y="0"/>
                    </a:moveTo>
                    <a:lnTo>
                      <a:pt x="226" y="76"/>
                    </a:lnTo>
                    <a:lnTo>
                      <a:pt x="0" y="151"/>
                    </a:lnTo>
                    <a:lnTo>
                      <a:pt x="26" y="7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2" name="Line 82"/>
              <p:cNvSpPr>
                <a:spLocks noChangeShapeType="1"/>
              </p:cNvSpPr>
              <p:nvPr/>
            </p:nvSpPr>
            <p:spPr bwMode="auto">
              <a:xfrm>
                <a:off x="862" y="1735"/>
                <a:ext cx="1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3" name="Group 131"/>
            <p:cNvGrpSpPr>
              <a:grpSpLocks noChangeAspect="1"/>
            </p:cNvGrpSpPr>
            <p:nvPr/>
          </p:nvGrpSpPr>
          <p:grpSpPr bwMode="auto">
            <a:xfrm>
              <a:off x="1301179" y="2154866"/>
              <a:ext cx="341313" cy="304800"/>
              <a:chOff x="825" y="1339"/>
              <a:chExt cx="215" cy="192"/>
            </a:xfrm>
          </p:grpSpPr>
          <p:sp>
            <p:nvSpPr>
              <p:cNvPr id="776" name="Freeform 132"/>
              <p:cNvSpPr>
                <a:spLocks/>
              </p:cNvSpPr>
              <p:nvPr/>
            </p:nvSpPr>
            <p:spPr bwMode="auto">
              <a:xfrm>
                <a:off x="825" y="1339"/>
                <a:ext cx="215" cy="192"/>
              </a:xfrm>
              <a:custGeom>
                <a:avLst/>
                <a:gdLst>
                  <a:gd name="T0" fmla="*/ 215 w 215"/>
                  <a:gd name="T1" fmla="*/ 121 h 192"/>
                  <a:gd name="T2" fmla="*/ 215 w 215"/>
                  <a:gd name="T3" fmla="*/ 0 h 192"/>
                  <a:gd name="T4" fmla="*/ 0 w 215"/>
                  <a:gd name="T5" fmla="*/ 0 h 192"/>
                  <a:gd name="T6" fmla="*/ 0 w 215"/>
                  <a:gd name="T7" fmla="*/ 146 h 192"/>
                  <a:gd name="T8" fmla="*/ 31 w 215"/>
                  <a:gd name="T9" fmla="*/ 146 h 192"/>
                  <a:gd name="T10" fmla="*/ 31 w 215"/>
                  <a:gd name="T11" fmla="*/ 192 h 192"/>
                  <a:gd name="T12" fmla="*/ 77 w 215"/>
                  <a:gd name="T13" fmla="*/ 146 h 192"/>
                  <a:gd name="T14" fmla="*/ 122 w 215"/>
                  <a:gd name="T15" fmla="*/ 14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5" h="192">
                    <a:moveTo>
                      <a:pt x="215" y="121"/>
                    </a:moveTo>
                    <a:lnTo>
                      <a:pt x="215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31" y="146"/>
                    </a:lnTo>
                    <a:lnTo>
                      <a:pt x="31" y="192"/>
                    </a:lnTo>
                    <a:lnTo>
                      <a:pt x="77" y="146"/>
                    </a:lnTo>
                    <a:lnTo>
                      <a:pt x="122" y="14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7" name="Line 133"/>
              <p:cNvSpPr>
                <a:spLocks noChangeShapeType="1"/>
              </p:cNvSpPr>
              <p:nvPr/>
            </p:nvSpPr>
            <p:spPr bwMode="auto">
              <a:xfrm>
                <a:off x="945" y="1485"/>
                <a:ext cx="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8" name="Freeform 134"/>
              <p:cNvSpPr>
                <a:spLocks/>
              </p:cNvSpPr>
              <p:nvPr/>
            </p:nvSpPr>
            <p:spPr bwMode="auto">
              <a:xfrm>
                <a:off x="947" y="1460"/>
                <a:ext cx="93" cy="25"/>
              </a:xfrm>
              <a:custGeom>
                <a:avLst/>
                <a:gdLst>
                  <a:gd name="T0" fmla="*/ 0 w 93"/>
                  <a:gd name="T1" fmla="*/ 25 h 25"/>
                  <a:gd name="T2" fmla="*/ 93 w 93"/>
                  <a:gd name="T3" fmla="*/ 25 h 25"/>
                  <a:gd name="T4" fmla="*/ 93 w 93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3" h="25">
                    <a:moveTo>
                      <a:pt x="0" y="25"/>
                    </a:moveTo>
                    <a:lnTo>
                      <a:pt x="93" y="25"/>
                    </a:lnTo>
                    <a:lnTo>
                      <a:pt x="93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9" name="Freeform 135"/>
              <p:cNvSpPr>
                <a:spLocks/>
              </p:cNvSpPr>
              <p:nvPr/>
            </p:nvSpPr>
            <p:spPr bwMode="auto">
              <a:xfrm>
                <a:off x="879" y="1380"/>
                <a:ext cx="77" cy="61"/>
              </a:xfrm>
              <a:custGeom>
                <a:avLst/>
                <a:gdLst>
                  <a:gd name="T0" fmla="*/ 77 w 77"/>
                  <a:gd name="T1" fmla="*/ 61 h 61"/>
                  <a:gd name="T2" fmla="*/ 0 w 77"/>
                  <a:gd name="T3" fmla="*/ 61 h 61"/>
                  <a:gd name="T4" fmla="*/ 0 w 77"/>
                  <a:gd name="T5" fmla="*/ 0 h 61"/>
                  <a:gd name="T6" fmla="*/ 77 w 77"/>
                  <a:gd name="T7" fmla="*/ 0 h 61"/>
                  <a:gd name="T8" fmla="*/ 77 w 77"/>
                  <a:gd name="T9" fmla="*/ 19 h 61"/>
                  <a:gd name="T10" fmla="*/ 77 w 77"/>
                  <a:gd name="T1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61">
                    <a:moveTo>
                      <a:pt x="77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19"/>
                    </a:lnTo>
                    <a:lnTo>
                      <a:pt x="77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80" name="Freeform 136"/>
              <p:cNvSpPr>
                <a:spLocks/>
              </p:cNvSpPr>
              <p:nvPr/>
            </p:nvSpPr>
            <p:spPr bwMode="auto">
              <a:xfrm>
                <a:off x="956" y="1384"/>
                <a:ext cx="30" cy="56"/>
              </a:xfrm>
              <a:custGeom>
                <a:avLst/>
                <a:gdLst>
                  <a:gd name="T0" fmla="*/ 0 w 30"/>
                  <a:gd name="T1" fmla="*/ 39 h 56"/>
                  <a:gd name="T2" fmla="*/ 30 w 30"/>
                  <a:gd name="T3" fmla="*/ 56 h 56"/>
                  <a:gd name="T4" fmla="*/ 30 w 30"/>
                  <a:gd name="T5" fmla="*/ 0 h 56"/>
                  <a:gd name="T6" fmla="*/ 0 w 30"/>
                  <a:gd name="T7" fmla="*/ 1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56">
                    <a:moveTo>
                      <a:pt x="0" y="39"/>
                    </a:moveTo>
                    <a:lnTo>
                      <a:pt x="30" y="56"/>
                    </a:lnTo>
                    <a:lnTo>
                      <a:pt x="30" y="0"/>
                    </a:lnTo>
                    <a:lnTo>
                      <a:pt x="0" y="1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4" name="Group 753"/>
            <p:cNvGrpSpPr/>
            <p:nvPr/>
          </p:nvGrpSpPr>
          <p:grpSpPr>
            <a:xfrm>
              <a:off x="1278160" y="1715765"/>
              <a:ext cx="387350" cy="249238"/>
              <a:chOff x="1319213" y="1714500"/>
              <a:chExt cx="387350" cy="249238"/>
            </a:xfrm>
          </p:grpSpPr>
          <p:sp>
            <p:nvSpPr>
              <p:cNvPr id="770" name="Oval 183"/>
              <p:cNvSpPr>
                <a:spLocks noChangeArrowheads="1"/>
              </p:cNvSpPr>
              <p:nvPr/>
            </p:nvSpPr>
            <p:spPr bwMode="auto">
              <a:xfrm>
                <a:off x="1614488" y="1831975"/>
                <a:ext cx="80963" cy="80963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1" name="Freeform 184"/>
              <p:cNvSpPr>
                <a:spLocks/>
              </p:cNvSpPr>
              <p:nvPr/>
            </p:nvSpPr>
            <p:spPr bwMode="auto">
              <a:xfrm>
                <a:off x="1601788" y="1912938"/>
                <a:ext cx="104775" cy="50800"/>
              </a:xfrm>
              <a:custGeom>
                <a:avLst/>
                <a:gdLst>
                  <a:gd name="T0" fmla="*/ 0 w 91"/>
                  <a:gd name="T1" fmla="*/ 45 h 45"/>
                  <a:gd name="T2" fmla="*/ 46 w 91"/>
                  <a:gd name="T3" fmla="*/ 0 h 45"/>
                  <a:gd name="T4" fmla="*/ 91 w 91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45">
                    <a:moveTo>
                      <a:pt x="0" y="45"/>
                    </a:moveTo>
                    <a:cubicBezTo>
                      <a:pt x="0" y="20"/>
                      <a:pt x="21" y="0"/>
                      <a:pt x="46" y="0"/>
                    </a:cubicBezTo>
                    <a:cubicBezTo>
                      <a:pt x="71" y="0"/>
                      <a:pt x="91" y="20"/>
                      <a:pt x="91" y="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2" name="Oval 185"/>
              <p:cNvSpPr>
                <a:spLocks noChangeArrowheads="1"/>
              </p:cNvSpPr>
              <p:nvPr/>
            </p:nvSpPr>
            <p:spPr bwMode="auto">
              <a:xfrm>
                <a:off x="1331913" y="1714500"/>
                <a:ext cx="79375" cy="7937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3" name="Freeform 186"/>
              <p:cNvSpPr>
                <a:spLocks/>
              </p:cNvSpPr>
              <p:nvPr/>
            </p:nvSpPr>
            <p:spPr bwMode="auto">
              <a:xfrm>
                <a:off x="1319213" y="1793875"/>
                <a:ext cx="104775" cy="52388"/>
              </a:xfrm>
              <a:custGeom>
                <a:avLst/>
                <a:gdLst>
                  <a:gd name="T0" fmla="*/ 0 w 92"/>
                  <a:gd name="T1" fmla="*/ 46 h 46"/>
                  <a:gd name="T2" fmla="*/ 46 w 92"/>
                  <a:gd name="T3" fmla="*/ 0 h 46"/>
                  <a:gd name="T4" fmla="*/ 92 w 92"/>
                  <a:gd name="T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46">
                    <a:moveTo>
                      <a:pt x="0" y="46"/>
                    </a:moveTo>
                    <a:cubicBezTo>
                      <a:pt x="0" y="21"/>
                      <a:pt x="21" y="0"/>
                      <a:pt x="46" y="0"/>
                    </a:cubicBezTo>
                    <a:cubicBezTo>
                      <a:pt x="71" y="0"/>
                      <a:pt x="92" y="21"/>
                      <a:pt x="92" y="4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4" name="Freeform 187"/>
              <p:cNvSpPr>
                <a:spLocks/>
              </p:cNvSpPr>
              <p:nvPr/>
            </p:nvSpPr>
            <p:spPr bwMode="auto">
              <a:xfrm>
                <a:off x="1462088" y="1714500"/>
                <a:ext cx="244475" cy="55563"/>
              </a:xfrm>
              <a:custGeom>
                <a:avLst/>
                <a:gdLst>
                  <a:gd name="T0" fmla="*/ 24 w 154"/>
                  <a:gd name="T1" fmla="*/ 0 h 35"/>
                  <a:gd name="T2" fmla="*/ 24 w 154"/>
                  <a:gd name="T3" fmla="*/ 18 h 35"/>
                  <a:gd name="T4" fmla="*/ 0 w 154"/>
                  <a:gd name="T5" fmla="*/ 35 h 35"/>
                  <a:gd name="T6" fmla="*/ 24 w 154"/>
                  <a:gd name="T7" fmla="*/ 35 h 35"/>
                  <a:gd name="T8" fmla="*/ 33 w 154"/>
                  <a:gd name="T9" fmla="*/ 35 h 35"/>
                  <a:gd name="T10" fmla="*/ 154 w 154"/>
                  <a:gd name="T11" fmla="*/ 35 h 35"/>
                  <a:gd name="T12" fmla="*/ 154 w 154"/>
                  <a:gd name="T13" fmla="*/ 0 h 35"/>
                  <a:gd name="T14" fmla="*/ 24 w 154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24" y="0"/>
                    </a:moveTo>
                    <a:lnTo>
                      <a:pt x="24" y="18"/>
                    </a:lnTo>
                    <a:lnTo>
                      <a:pt x="0" y="35"/>
                    </a:lnTo>
                    <a:lnTo>
                      <a:pt x="24" y="35"/>
                    </a:lnTo>
                    <a:lnTo>
                      <a:pt x="33" y="35"/>
                    </a:lnTo>
                    <a:lnTo>
                      <a:pt x="154" y="35"/>
                    </a:lnTo>
                    <a:lnTo>
                      <a:pt x="154" y="0"/>
                    </a:lnTo>
                    <a:lnTo>
                      <a:pt x="24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75" name="Freeform 188"/>
              <p:cNvSpPr>
                <a:spLocks/>
              </p:cNvSpPr>
              <p:nvPr/>
            </p:nvSpPr>
            <p:spPr bwMode="auto">
              <a:xfrm>
                <a:off x="1319213" y="1908175"/>
                <a:ext cx="244475" cy="55563"/>
              </a:xfrm>
              <a:custGeom>
                <a:avLst/>
                <a:gdLst>
                  <a:gd name="T0" fmla="*/ 131 w 154"/>
                  <a:gd name="T1" fmla="*/ 35 h 35"/>
                  <a:gd name="T2" fmla="*/ 131 w 154"/>
                  <a:gd name="T3" fmla="*/ 17 h 35"/>
                  <a:gd name="T4" fmla="*/ 154 w 154"/>
                  <a:gd name="T5" fmla="*/ 0 h 35"/>
                  <a:gd name="T6" fmla="*/ 131 w 154"/>
                  <a:gd name="T7" fmla="*/ 0 h 35"/>
                  <a:gd name="T8" fmla="*/ 121 w 154"/>
                  <a:gd name="T9" fmla="*/ 0 h 35"/>
                  <a:gd name="T10" fmla="*/ 0 w 154"/>
                  <a:gd name="T11" fmla="*/ 0 h 35"/>
                  <a:gd name="T12" fmla="*/ 0 w 154"/>
                  <a:gd name="T13" fmla="*/ 35 h 35"/>
                  <a:gd name="T14" fmla="*/ 131 w 154"/>
                  <a:gd name="T15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4" h="35">
                    <a:moveTo>
                      <a:pt x="131" y="35"/>
                    </a:moveTo>
                    <a:lnTo>
                      <a:pt x="131" y="17"/>
                    </a:lnTo>
                    <a:lnTo>
                      <a:pt x="154" y="0"/>
                    </a:lnTo>
                    <a:lnTo>
                      <a:pt x="131" y="0"/>
                    </a:lnTo>
                    <a:lnTo>
                      <a:pt x="121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131" y="3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5" name="Group 238"/>
            <p:cNvGrpSpPr>
              <a:grpSpLocks noChangeAspect="1"/>
            </p:cNvGrpSpPr>
            <p:nvPr/>
          </p:nvGrpSpPr>
          <p:grpSpPr bwMode="auto">
            <a:xfrm>
              <a:off x="1278954" y="1289364"/>
              <a:ext cx="385763" cy="236538"/>
              <a:chOff x="818" y="788"/>
              <a:chExt cx="243" cy="149"/>
            </a:xfrm>
          </p:grpSpPr>
          <p:sp>
            <p:nvSpPr>
              <p:cNvPr id="765" name="Oval 239"/>
              <p:cNvSpPr>
                <a:spLocks noChangeArrowheads="1"/>
              </p:cNvSpPr>
              <p:nvPr/>
            </p:nvSpPr>
            <p:spPr bwMode="auto">
              <a:xfrm>
                <a:off x="849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6" name="Oval 240"/>
              <p:cNvSpPr>
                <a:spLocks noChangeArrowheads="1"/>
              </p:cNvSpPr>
              <p:nvPr/>
            </p:nvSpPr>
            <p:spPr bwMode="auto">
              <a:xfrm>
                <a:off x="962" y="902"/>
                <a:ext cx="35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7" name="Line 241"/>
              <p:cNvSpPr>
                <a:spLocks noChangeShapeType="1"/>
              </p:cNvSpPr>
              <p:nvPr/>
            </p:nvSpPr>
            <p:spPr bwMode="auto">
              <a:xfrm>
                <a:off x="884" y="919"/>
                <a:ext cx="7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8" name="Freeform 242"/>
              <p:cNvSpPr>
                <a:spLocks/>
              </p:cNvSpPr>
              <p:nvPr/>
            </p:nvSpPr>
            <p:spPr bwMode="auto">
              <a:xfrm>
                <a:off x="980" y="805"/>
                <a:ext cx="81" cy="114"/>
              </a:xfrm>
              <a:custGeom>
                <a:avLst/>
                <a:gdLst>
                  <a:gd name="T0" fmla="*/ 17 w 81"/>
                  <a:gd name="T1" fmla="*/ 114 h 114"/>
                  <a:gd name="T2" fmla="*/ 81 w 81"/>
                  <a:gd name="T3" fmla="*/ 114 h 114"/>
                  <a:gd name="T4" fmla="*/ 81 w 81"/>
                  <a:gd name="T5" fmla="*/ 65 h 114"/>
                  <a:gd name="T6" fmla="*/ 49 w 81"/>
                  <a:gd name="T7" fmla="*/ 0 h 114"/>
                  <a:gd name="T8" fmla="*/ 0 w 81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14">
                    <a:moveTo>
                      <a:pt x="17" y="114"/>
                    </a:moveTo>
                    <a:lnTo>
                      <a:pt x="81" y="114"/>
                    </a:lnTo>
                    <a:lnTo>
                      <a:pt x="81" y="65"/>
                    </a:lnTo>
                    <a:lnTo>
                      <a:pt x="49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9" name="Freeform 243"/>
              <p:cNvSpPr>
                <a:spLocks/>
              </p:cNvSpPr>
              <p:nvPr/>
            </p:nvSpPr>
            <p:spPr bwMode="auto">
              <a:xfrm>
                <a:off x="818" y="788"/>
                <a:ext cx="162" cy="131"/>
              </a:xfrm>
              <a:custGeom>
                <a:avLst/>
                <a:gdLst>
                  <a:gd name="T0" fmla="*/ 162 w 162"/>
                  <a:gd name="T1" fmla="*/ 114 h 131"/>
                  <a:gd name="T2" fmla="*/ 162 w 162"/>
                  <a:gd name="T3" fmla="*/ 0 h 131"/>
                  <a:gd name="T4" fmla="*/ 0 w 162"/>
                  <a:gd name="T5" fmla="*/ 0 h 131"/>
                  <a:gd name="T6" fmla="*/ 0 w 162"/>
                  <a:gd name="T7" fmla="*/ 131 h 131"/>
                  <a:gd name="T8" fmla="*/ 31 w 162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131">
                    <a:moveTo>
                      <a:pt x="162" y="114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0" y="131"/>
                    </a:lnTo>
                    <a:lnTo>
                      <a:pt x="31" y="131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6" name="Group 246"/>
            <p:cNvGrpSpPr>
              <a:grpSpLocks noChangeAspect="1"/>
            </p:cNvGrpSpPr>
            <p:nvPr/>
          </p:nvGrpSpPr>
          <p:grpSpPr bwMode="auto">
            <a:xfrm>
              <a:off x="1280541" y="740726"/>
              <a:ext cx="382588" cy="358775"/>
              <a:chOff x="817" y="462"/>
              <a:chExt cx="241" cy="226"/>
            </a:xfrm>
          </p:grpSpPr>
          <p:sp>
            <p:nvSpPr>
              <p:cNvPr id="760" name="Freeform 247"/>
              <p:cNvSpPr>
                <a:spLocks/>
              </p:cNvSpPr>
              <p:nvPr/>
            </p:nvSpPr>
            <p:spPr bwMode="auto">
              <a:xfrm>
                <a:off x="817" y="462"/>
                <a:ext cx="241" cy="121"/>
              </a:xfrm>
              <a:custGeom>
                <a:avLst/>
                <a:gdLst>
                  <a:gd name="T0" fmla="*/ 0 w 333"/>
                  <a:gd name="T1" fmla="*/ 167 h 167"/>
                  <a:gd name="T2" fmla="*/ 166 w 333"/>
                  <a:gd name="T3" fmla="*/ 0 h 167"/>
                  <a:gd name="T4" fmla="*/ 333 w 333"/>
                  <a:gd name="T5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3" h="167">
                    <a:moveTo>
                      <a:pt x="0" y="167"/>
                    </a:moveTo>
                    <a:cubicBezTo>
                      <a:pt x="0" y="75"/>
                      <a:pt x="74" y="0"/>
                      <a:pt x="166" y="0"/>
                    </a:cubicBezTo>
                    <a:cubicBezTo>
                      <a:pt x="258" y="0"/>
                      <a:pt x="333" y="75"/>
                      <a:pt x="333" y="16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1" name="Freeform 248"/>
              <p:cNvSpPr>
                <a:spLocks/>
              </p:cNvSpPr>
              <p:nvPr/>
            </p:nvSpPr>
            <p:spPr bwMode="auto">
              <a:xfrm>
                <a:off x="81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4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2" name="Freeform 249"/>
              <p:cNvSpPr>
                <a:spLocks/>
              </p:cNvSpPr>
              <p:nvPr/>
            </p:nvSpPr>
            <p:spPr bwMode="auto">
              <a:xfrm>
                <a:off x="897" y="547"/>
                <a:ext cx="80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3" name="Freeform 250"/>
              <p:cNvSpPr>
                <a:spLocks/>
              </p:cNvSpPr>
              <p:nvPr/>
            </p:nvSpPr>
            <p:spPr bwMode="auto">
              <a:xfrm>
                <a:off x="884" y="551"/>
                <a:ext cx="54" cy="137"/>
              </a:xfrm>
              <a:custGeom>
                <a:avLst/>
                <a:gdLst>
                  <a:gd name="T0" fmla="*/ 75 w 75"/>
                  <a:gd name="T1" fmla="*/ 0 h 190"/>
                  <a:gd name="T2" fmla="*/ 75 w 75"/>
                  <a:gd name="T3" fmla="*/ 153 h 190"/>
                  <a:gd name="T4" fmla="*/ 38 w 75"/>
                  <a:gd name="T5" fmla="*/ 190 h 190"/>
                  <a:gd name="T6" fmla="*/ 0 w 75"/>
                  <a:gd name="T7" fmla="*/ 153 h 190"/>
                  <a:gd name="T8" fmla="*/ 0 w 75"/>
                  <a:gd name="T9" fmla="*/ 13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90">
                    <a:moveTo>
                      <a:pt x="75" y="0"/>
                    </a:moveTo>
                    <a:cubicBezTo>
                      <a:pt x="75" y="153"/>
                      <a:pt x="75" y="153"/>
                      <a:pt x="75" y="153"/>
                    </a:cubicBezTo>
                    <a:cubicBezTo>
                      <a:pt x="75" y="174"/>
                      <a:pt x="58" y="190"/>
                      <a:pt x="38" y="190"/>
                    </a:cubicBezTo>
                    <a:cubicBezTo>
                      <a:pt x="17" y="190"/>
                      <a:pt x="0" y="174"/>
                      <a:pt x="0" y="153"/>
                    </a:cubicBezTo>
                    <a:cubicBezTo>
                      <a:pt x="0" y="131"/>
                      <a:pt x="0" y="131"/>
                      <a:pt x="0" y="13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64" name="Freeform 251"/>
              <p:cNvSpPr>
                <a:spLocks/>
              </p:cNvSpPr>
              <p:nvPr/>
            </p:nvSpPr>
            <p:spPr bwMode="auto">
              <a:xfrm>
                <a:off x="977" y="547"/>
                <a:ext cx="81" cy="41"/>
              </a:xfrm>
              <a:custGeom>
                <a:avLst/>
                <a:gdLst>
                  <a:gd name="T0" fmla="*/ 0 w 111"/>
                  <a:gd name="T1" fmla="*/ 56 h 56"/>
                  <a:gd name="T2" fmla="*/ 55 w 111"/>
                  <a:gd name="T3" fmla="*/ 0 h 56"/>
                  <a:gd name="T4" fmla="*/ 111 w 111"/>
                  <a:gd name="T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1" h="56">
                    <a:moveTo>
                      <a:pt x="0" y="56"/>
                    </a:moveTo>
                    <a:cubicBezTo>
                      <a:pt x="0" y="25"/>
                      <a:pt x="25" y="0"/>
                      <a:pt x="55" y="0"/>
                    </a:cubicBezTo>
                    <a:cubicBezTo>
                      <a:pt x="86" y="0"/>
                      <a:pt x="111" y="25"/>
                      <a:pt x="111" y="5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57" name="Group 254"/>
            <p:cNvGrpSpPr>
              <a:grpSpLocks noChangeAspect="1"/>
            </p:cNvGrpSpPr>
            <p:nvPr/>
          </p:nvGrpSpPr>
          <p:grpSpPr bwMode="auto">
            <a:xfrm>
              <a:off x="1278954" y="309563"/>
              <a:ext cx="385763" cy="241300"/>
              <a:chOff x="808" y="183"/>
              <a:chExt cx="243" cy="152"/>
            </a:xfrm>
          </p:grpSpPr>
          <p:sp>
            <p:nvSpPr>
              <p:cNvPr id="758" name="Freeform 255"/>
              <p:cNvSpPr>
                <a:spLocks/>
              </p:cNvSpPr>
              <p:nvPr/>
            </p:nvSpPr>
            <p:spPr bwMode="auto">
              <a:xfrm>
                <a:off x="808" y="209"/>
                <a:ext cx="188" cy="115"/>
              </a:xfrm>
              <a:custGeom>
                <a:avLst/>
                <a:gdLst>
                  <a:gd name="T0" fmla="*/ 0 w 188"/>
                  <a:gd name="T1" fmla="*/ 0 h 115"/>
                  <a:gd name="T2" fmla="*/ 188 w 188"/>
                  <a:gd name="T3" fmla="*/ 0 h 115"/>
                  <a:gd name="T4" fmla="*/ 188 w 188"/>
                  <a:gd name="T5" fmla="*/ 115 h 115"/>
                  <a:gd name="T6" fmla="*/ 17 w 188"/>
                  <a:gd name="T7" fmla="*/ 115 h 115"/>
                  <a:gd name="T8" fmla="*/ 17 w 188"/>
                  <a:gd name="T9" fmla="*/ 46 h 115"/>
                  <a:gd name="T10" fmla="*/ 0 w 188"/>
                  <a:gd name="T11" fmla="*/ 28 h 115"/>
                  <a:gd name="T12" fmla="*/ 0 w 188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15">
                    <a:moveTo>
                      <a:pt x="0" y="0"/>
                    </a:moveTo>
                    <a:lnTo>
                      <a:pt x="188" y="0"/>
                    </a:lnTo>
                    <a:lnTo>
                      <a:pt x="188" y="115"/>
                    </a:lnTo>
                    <a:lnTo>
                      <a:pt x="17" y="115"/>
                    </a:lnTo>
                    <a:lnTo>
                      <a:pt x="17" y="46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759" name="Freeform 256"/>
              <p:cNvSpPr>
                <a:spLocks/>
              </p:cNvSpPr>
              <p:nvPr/>
            </p:nvSpPr>
            <p:spPr bwMode="auto">
              <a:xfrm>
                <a:off x="996" y="183"/>
                <a:ext cx="55" cy="152"/>
              </a:xfrm>
              <a:custGeom>
                <a:avLst/>
                <a:gdLst>
                  <a:gd name="T0" fmla="*/ 0 w 55"/>
                  <a:gd name="T1" fmla="*/ 55 h 152"/>
                  <a:gd name="T2" fmla="*/ 55 w 55"/>
                  <a:gd name="T3" fmla="*/ 0 h 152"/>
                  <a:gd name="T4" fmla="*/ 55 w 55"/>
                  <a:gd name="T5" fmla="*/ 152 h 152"/>
                  <a:gd name="T6" fmla="*/ 2 w 55"/>
                  <a:gd name="T7" fmla="*/ 9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152">
                    <a:moveTo>
                      <a:pt x="0" y="55"/>
                    </a:moveTo>
                    <a:lnTo>
                      <a:pt x="55" y="0"/>
                    </a:lnTo>
                    <a:lnTo>
                      <a:pt x="55" y="152"/>
                    </a:lnTo>
                    <a:lnTo>
                      <a:pt x="2" y="9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96" name="Group 795"/>
          <p:cNvGrpSpPr/>
          <p:nvPr/>
        </p:nvGrpSpPr>
        <p:grpSpPr>
          <a:xfrm>
            <a:off x="-10475464" y="249515"/>
            <a:ext cx="381895" cy="4077264"/>
            <a:chOff x="730213" y="254022"/>
            <a:chExt cx="389553" cy="4159022"/>
          </a:xfrm>
        </p:grpSpPr>
        <p:grpSp>
          <p:nvGrpSpPr>
            <p:cNvPr id="797" name="Group 796"/>
            <p:cNvGrpSpPr>
              <a:grpSpLocks noChangeAspect="1"/>
            </p:cNvGrpSpPr>
            <p:nvPr/>
          </p:nvGrpSpPr>
          <p:grpSpPr bwMode="auto">
            <a:xfrm>
              <a:off x="765627" y="4017052"/>
              <a:ext cx="318725" cy="395992"/>
              <a:chOff x="3818" y="2080"/>
              <a:chExt cx="198" cy="246"/>
            </a:xfrm>
          </p:grpSpPr>
          <p:sp>
            <p:nvSpPr>
              <p:cNvPr id="837" name="Freeform 18"/>
              <p:cNvSpPr>
                <a:spLocks/>
              </p:cNvSpPr>
              <p:nvPr/>
            </p:nvSpPr>
            <p:spPr bwMode="auto">
              <a:xfrm>
                <a:off x="3852" y="2080"/>
                <a:ext cx="82" cy="66"/>
              </a:xfrm>
              <a:custGeom>
                <a:avLst/>
                <a:gdLst>
                  <a:gd name="T0" fmla="*/ 114 w 114"/>
                  <a:gd name="T1" fmla="*/ 91 h 91"/>
                  <a:gd name="T2" fmla="*/ 114 w 114"/>
                  <a:gd name="T3" fmla="*/ 57 h 91"/>
                  <a:gd name="T4" fmla="*/ 57 w 114"/>
                  <a:gd name="T5" fmla="*/ 0 h 91"/>
                  <a:gd name="T6" fmla="*/ 0 w 114"/>
                  <a:gd name="T7" fmla="*/ 57 h 91"/>
                  <a:gd name="T8" fmla="*/ 0 w 114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91">
                    <a:moveTo>
                      <a:pt x="114" y="91"/>
                    </a:moveTo>
                    <a:cubicBezTo>
                      <a:pt x="114" y="57"/>
                      <a:pt x="114" y="57"/>
                      <a:pt x="114" y="57"/>
                    </a:cubicBezTo>
                    <a:cubicBezTo>
                      <a:pt x="114" y="26"/>
                      <a:pt x="88" y="0"/>
                      <a:pt x="57" y="0"/>
                    </a:cubicBezTo>
                    <a:cubicBezTo>
                      <a:pt x="25" y="0"/>
                      <a:pt x="0" y="26"/>
                      <a:pt x="0" y="57"/>
                    </a:cubicBezTo>
                    <a:cubicBezTo>
                      <a:pt x="0" y="91"/>
                      <a:pt x="0" y="91"/>
                      <a:pt x="0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8" name="Freeform 19"/>
              <p:cNvSpPr>
                <a:spLocks/>
              </p:cNvSpPr>
              <p:nvPr/>
            </p:nvSpPr>
            <p:spPr bwMode="auto">
              <a:xfrm>
                <a:off x="3919" y="2080"/>
                <a:ext cx="63" cy="66"/>
              </a:xfrm>
              <a:custGeom>
                <a:avLst/>
                <a:gdLst>
                  <a:gd name="T0" fmla="*/ 0 w 86"/>
                  <a:gd name="T1" fmla="*/ 9 h 91"/>
                  <a:gd name="T2" fmla="*/ 29 w 86"/>
                  <a:gd name="T3" fmla="*/ 0 h 91"/>
                  <a:gd name="T4" fmla="*/ 86 w 86"/>
                  <a:gd name="T5" fmla="*/ 57 h 91"/>
                  <a:gd name="T6" fmla="*/ 86 w 86"/>
                  <a:gd name="T7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6" h="91">
                    <a:moveTo>
                      <a:pt x="0" y="9"/>
                    </a:moveTo>
                    <a:cubicBezTo>
                      <a:pt x="8" y="3"/>
                      <a:pt x="18" y="0"/>
                      <a:pt x="29" y="0"/>
                    </a:cubicBezTo>
                    <a:cubicBezTo>
                      <a:pt x="61" y="0"/>
                      <a:pt x="86" y="26"/>
                      <a:pt x="86" y="57"/>
                    </a:cubicBezTo>
                    <a:cubicBezTo>
                      <a:pt x="86" y="91"/>
                      <a:pt x="86" y="91"/>
                      <a:pt x="86" y="9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9" name="Freeform 20"/>
              <p:cNvSpPr>
                <a:spLocks/>
              </p:cNvSpPr>
              <p:nvPr/>
            </p:nvSpPr>
            <p:spPr bwMode="auto">
              <a:xfrm>
                <a:off x="3818" y="2146"/>
                <a:ext cx="198" cy="180"/>
              </a:xfrm>
              <a:custGeom>
                <a:avLst/>
                <a:gdLst>
                  <a:gd name="T0" fmla="*/ 239 w 275"/>
                  <a:gd name="T1" fmla="*/ 249 h 249"/>
                  <a:gd name="T2" fmla="*/ 37 w 275"/>
                  <a:gd name="T3" fmla="*/ 249 h 249"/>
                  <a:gd name="T4" fmla="*/ 0 w 275"/>
                  <a:gd name="T5" fmla="*/ 212 h 249"/>
                  <a:gd name="T6" fmla="*/ 0 w 275"/>
                  <a:gd name="T7" fmla="*/ 0 h 249"/>
                  <a:gd name="T8" fmla="*/ 275 w 275"/>
                  <a:gd name="T9" fmla="*/ 0 h 249"/>
                  <a:gd name="T10" fmla="*/ 275 w 275"/>
                  <a:gd name="T11" fmla="*/ 212 h 249"/>
                  <a:gd name="T12" fmla="*/ 239 w 275"/>
                  <a:gd name="T13" fmla="*/ 249 h 249"/>
                  <a:gd name="T14" fmla="*/ 202 w 275"/>
                  <a:gd name="T15" fmla="*/ 212 h 249"/>
                  <a:gd name="T16" fmla="*/ 203 w 275"/>
                  <a:gd name="T17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5" h="249">
                    <a:moveTo>
                      <a:pt x="239" y="249"/>
                    </a:moveTo>
                    <a:cubicBezTo>
                      <a:pt x="37" y="249"/>
                      <a:pt x="37" y="249"/>
                      <a:pt x="37" y="249"/>
                    </a:cubicBezTo>
                    <a:cubicBezTo>
                      <a:pt x="17" y="249"/>
                      <a:pt x="0" y="232"/>
                      <a:pt x="0" y="2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5" y="0"/>
                      <a:pt x="275" y="0"/>
                      <a:pt x="275" y="0"/>
                    </a:cubicBezTo>
                    <a:cubicBezTo>
                      <a:pt x="275" y="212"/>
                      <a:pt x="275" y="212"/>
                      <a:pt x="275" y="212"/>
                    </a:cubicBezTo>
                    <a:cubicBezTo>
                      <a:pt x="275" y="232"/>
                      <a:pt x="259" y="249"/>
                      <a:pt x="239" y="249"/>
                    </a:cubicBezTo>
                    <a:cubicBezTo>
                      <a:pt x="219" y="249"/>
                      <a:pt x="202" y="232"/>
                      <a:pt x="202" y="212"/>
                    </a:cubicBezTo>
                    <a:cubicBezTo>
                      <a:pt x="203" y="0"/>
                      <a:pt x="203" y="0"/>
                      <a:pt x="20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8" name="Group 23"/>
            <p:cNvGrpSpPr>
              <a:grpSpLocks noChangeAspect="1"/>
            </p:cNvGrpSpPr>
            <p:nvPr/>
          </p:nvGrpSpPr>
          <p:grpSpPr bwMode="auto">
            <a:xfrm>
              <a:off x="730213" y="3477440"/>
              <a:ext cx="389553" cy="334822"/>
              <a:chOff x="3796" y="2099"/>
              <a:chExt cx="242" cy="208"/>
            </a:xfrm>
          </p:grpSpPr>
          <p:sp>
            <p:nvSpPr>
              <p:cNvPr id="832" name="Freeform 24"/>
              <p:cNvSpPr>
                <a:spLocks/>
              </p:cNvSpPr>
              <p:nvPr/>
            </p:nvSpPr>
            <p:spPr bwMode="auto">
              <a:xfrm>
                <a:off x="3796" y="2099"/>
                <a:ext cx="242" cy="208"/>
              </a:xfrm>
              <a:custGeom>
                <a:avLst/>
                <a:gdLst>
                  <a:gd name="T0" fmla="*/ 0 w 242"/>
                  <a:gd name="T1" fmla="*/ 0 h 208"/>
                  <a:gd name="T2" fmla="*/ 242 w 242"/>
                  <a:gd name="T3" fmla="*/ 0 h 208"/>
                  <a:gd name="T4" fmla="*/ 242 w 242"/>
                  <a:gd name="T5" fmla="*/ 208 h 208"/>
                  <a:gd name="T6" fmla="*/ 0 w 242"/>
                  <a:gd name="T7" fmla="*/ 208 h 208"/>
                  <a:gd name="T8" fmla="*/ 0 w 242"/>
                  <a:gd name="T9" fmla="*/ 0 h 208"/>
                  <a:gd name="T10" fmla="*/ 0 w 242"/>
                  <a:gd name="T1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2" h="208">
                    <a:moveTo>
                      <a:pt x="0" y="0"/>
                    </a:moveTo>
                    <a:lnTo>
                      <a:pt x="242" y="0"/>
                    </a:lnTo>
                    <a:lnTo>
                      <a:pt x="242" y="208"/>
                    </a:lnTo>
                    <a:lnTo>
                      <a:pt x="0" y="2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3" name="Line 25"/>
              <p:cNvSpPr>
                <a:spLocks noChangeShapeType="1"/>
              </p:cNvSpPr>
              <p:nvPr/>
            </p:nvSpPr>
            <p:spPr bwMode="auto">
              <a:xfrm>
                <a:off x="3796" y="2146"/>
                <a:ext cx="24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4" name="Oval 26"/>
              <p:cNvSpPr>
                <a:spLocks noChangeArrowheads="1"/>
              </p:cNvSpPr>
              <p:nvPr/>
            </p:nvSpPr>
            <p:spPr bwMode="auto">
              <a:xfrm>
                <a:off x="4005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5" name="Oval 27"/>
              <p:cNvSpPr>
                <a:spLocks noChangeArrowheads="1"/>
              </p:cNvSpPr>
              <p:nvPr/>
            </p:nvSpPr>
            <p:spPr bwMode="auto">
              <a:xfrm>
                <a:off x="3966" y="2119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6" name="Oval 28"/>
              <p:cNvSpPr>
                <a:spLocks noChangeArrowheads="1"/>
              </p:cNvSpPr>
              <p:nvPr/>
            </p:nvSpPr>
            <p:spPr bwMode="auto">
              <a:xfrm>
                <a:off x="3927" y="2119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9" name="Group 142"/>
            <p:cNvGrpSpPr>
              <a:grpSpLocks noChangeAspect="1"/>
            </p:cNvGrpSpPr>
            <p:nvPr/>
          </p:nvGrpSpPr>
          <p:grpSpPr bwMode="auto">
            <a:xfrm>
              <a:off x="739840" y="1871702"/>
              <a:ext cx="370298" cy="370298"/>
              <a:chOff x="3793" y="2080"/>
              <a:chExt cx="247" cy="247"/>
            </a:xfrm>
          </p:grpSpPr>
          <p:sp>
            <p:nvSpPr>
              <p:cNvPr id="828" name="Oval 143"/>
              <p:cNvSpPr>
                <a:spLocks noChangeArrowheads="1"/>
              </p:cNvSpPr>
              <p:nvPr/>
            </p:nvSpPr>
            <p:spPr bwMode="auto">
              <a:xfrm>
                <a:off x="3793" y="2080"/>
                <a:ext cx="247" cy="24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9" name="Freeform 144"/>
              <p:cNvSpPr>
                <a:spLocks/>
              </p:cNvSpPr>
              <p:nvPr/>
            </p:nvSpPr>
            <p:spPr bwMode="auto">
              <a:xfrm>
                <a:off x="3826" y="2179"/>
                <a:ext cx="181" cy="101"/>
              </a:xfrm>
              <a:custGeom>
                <a:avLst/>
                <a:gdLst>
                  <a:gd name="T0" fmla="*/ 219 w 250"/>
                  <a:gd name="T1" fmla="*/ 13 h 140"/>
                  <a:gd name="T2" fmla="*/ 173 w 250"/>
                  <a:gd name="T3" fmla="*/ 19 h 140"/>
                  <a:gd name="T4" fmla="*/ 130 w 250"/>
                  <a:gd name="T5" fmla="*/ 32 h 140"/>
                  <a:gd name="T6" fmla="*/ 125 w 250"/>
                  <a:gd name="T7" fmla="*/ 33 h 140"/>
                  <a:gd name="T8" fmla="*/ 120 w 250"/>
                  <a:gd name="T9" fmla="*/ 32 h 140"/>
                  <a:gd name="T10" fmla="*/ 77 w 250"/>
                  <a:gd name="T11" fmla="*/ 19 h 140"/>
                  <a:gd name="T12" fmla="*/ 31 w 250"/>
                  <a:gd name="T13" fmla="*/ 13 h 140"/>
                  <a:gd name="T14" fmla="*/ 124 w 250"/>
                  <a:gd name="T15" fmla="*/ 140 h 140"/>
                  <a:gd name="T16" fmla="*/ 126 w 250"/>
                  <a:gd name="T17" fmla="*/ 140 h 140"/>
                  <a:gd name="T18" fmla="*/ 219 w 250"/>
                  <a:gd name="T19" fmla="*/ 1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140">
                    <a:moveTo>
                      <a:pt x="219" y="13"/>
                    </a:moveTo>
                    <a:cubicBezTo>
                      <a:pt x="213" y="8"/>
                      <a:pt x="212" y="0"/>
                      <a:pt x="173" y="19"/>
                    </a:cubicBezTo>
                    <a:cubicBezTo>
                      <a:pt x="152" y="28"/>
                      <a:pt x="139" y="31"/>
                      <a:pt x="130" y="32"/>
                    </a:cubicBezTo>
                    <a:cubicBezTo>
                      <a:pt x="130" y="32"/>
                      <a:pt x="129" y="32"/>
                      <a:pt x="125" y="33"/>
                    </a:cubicBezTo>
                    <a:cubicBezTo>
                      <a:pt x="121" y="32"/>
                      <a:pt x="120" y="32"/>
                      <a:pt x="120" y="32"/>
                    </a:cubicBezTo>
                    <a:cubicBezTo>
                      <a:pt x="111" y="31"/>
                      <a:pt x="98" y="28"/>
                      <a:pt x="77" y="19"/>
                    </a:cubicBezTo>
                    <a:cubicBezTo>
                      <a:pt x="38" y="0"/>
                      <a:pt x="37" y="8"/>
                      <a:pt x="31" y="13"/>
                    </a:cubicBezTo>
                    <a:cubicBezTo>
                      <a:pt x="25" y="17"/>
                      <a:pt x="0" y="131"/>
                      <a:pt x="124" y="140"/>
                    </a:cubicBezTo>
                    <a:cubicBezTo>
                      <a:pt x="126" y="140"/>
                      <a:pt x="126" y="140"/>
                      <a:pt x="126" y="140"/>
                    </a:cubicBezTo>
                    <a:cubicBezTo>
                      <a:pt x="250" y="131"/>
                      <a:pt x="226" y="17"/>
                      <a:pt x="219" y="1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0" name="Freeform 145"/>
              <p:cNvSpPr>
                <a:spLocks/>
              </p:cNvSpPr>
              <p:nvPr/>
            </p:nvSpPr>
            <p:spPr bwMode="auto">
              <a:xfrm>
                <a:off x="3857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1" name="Freeform 146"/>
              <p:cNvSpPr>
                <a:spLocks/>
              </p:cNvSpPr>
              <p:nvPr/>
            </p:nvSpPr>
            <p:spPr bwMode="auto">
              <a:xfrm>
                <a:off x="3955" y="2143"/>
                <a:ext cx="21" cy="11"/>
              </a:xfrm>
              <a:custGeom>
                <a:avLst/>
                <a:gdLst>
                  <a:gd name="T0" fmla="*/ 29 w 29"/>
                  <a:gd name="T1" fmla="*/ 15 h 15"/>
                  <a:gd name="T2" fmla="*/ 15 w 29"/>
                  <a:gd name="T3" fmla="*/ 0 h 15"/>
                  <a:gd name="T4" fmla="*/ 0 w 29"/>
                  <a:gd name="T5" fmla="*/ 15 h 15"/>
                  <a:gd name="T6" fmla="*/ 29 w 29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5">
                    <a:moveTo>
                      <a:pt x="29" y="15"/>
                    </a:moveTo>
                    <a:cubicBezTo>
                      <a:pt x="29" y="6"/>
                      <a:pt x="23" y="0"/>
                      <a:pt x="15" y="0"/>
                    </a:cubicBezTo>
                    <a:cubicBezTo>
                      <a:pt x="6" y="0"/>
                      <a:pt x="0" y="6"/>
                      <a:pt x="0" y="15"/>
                    </a:cubicBezTo>
                    <a:lnTo>
                      <a:pt x="29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0" name="Group 59"/>
            <p:cNvGrpSpPr>
              <a:grpSpLocks noChangeAspect="1"/>
            </p:cNvGrpSpPr>
            <p:nvPr/>
          </p:nvGrpSpPr>
          <p:grpSpPr bwMode="auto">
            <a:xfrm>
              <a:off x="745767" y="2977372"/>
              <a:ext cx="358444" cy="295275"/>
              <a:chOff x="448" y="1909"/>
              <a:chExt cx="244" cy="201"/>
            </a:xfrm>
          </p:grpSpPr>
          <p:sp>
            <p:nvSpPr>
              <p:cNvPr id="824" name="Freeform 60"/>
              <p:cNvSpPr>
                <a:spLocks/>
              </p:cNvSpPr>
              <p:nvPr/>
            </p:nvSpPr>
            <p:spPr bwMode="auto">
              <a:xfrm>
                <a:off x="448" y="2043"/>
                <a:ext cx="244" cy="67"/>
              </a:xfrm>
              <a:custGeom>
                <a:avLst/>
                <a:gdLst>
                  <a:gd name="T0" fmla="*/ 0 w 337"/>
                  <a:gd name="T1" fmla="*/ 15 h 92"/>
                  <a:gd name="T2" fmla="*/ 15 w 337"/>
                  <a:gd name="T3" fmla="*/ 0 h 92"/>
                  <a:gd name="T4" fmla="*/ 337 w 337"/>
                  <a:gd name="T5" fmla="*/ 0 h 92"/>
                  <a:gd name="T6" fmla="*/ 337 w 337"/>
                  <a:gd name="T7" fmla="*/ 92 h 92"/>
                  <a:gd name="T8" fmla="*/ 0 w 337"/>
                  <a:gd name="T9" fmla="*/ 92 h 92"/>
                  <a:gd name="T10" fmla="*/ 0 w 337"/>
                  <a:gd name="T11" fmla="*/ 1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7" h="92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337" y="0"/>
                      <a:pt x="337" y="0"/>
                      <a:pt x="337" y="0"/>
                    </a:cubicBezTo>
                    <a:cubicBezTo>
                      <a:pt x="337" y="92"/>
                      <a:pt x="337" y="92"/>
                      <a:pt x="337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1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5" name="Line 61"/>
              <p:cNvSpPr>
                <a:spLocks noChangeShapeType="1"/>
              </p:cNvSpPr>
              <p:nvPr/>
            </p:nvSpPr>
            <p:spPr bwMode="auto">
              <a:xfrm>
                <a:off x="473" y="2010"/>
                <a:ext cx="14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6" name="Freeform 62"/>
              <p:cNvSpPr>
                <a:spLocks/>
              </p:cNvSpPr>
              <p:nvPr/>
            </p:nvSpPr>
            <p:spPr bwMode="auto">
              <a:xfrm>
                <a:off x="489" y="1909"/>
                <a:ext cx="203" cy="134"/>
              </a:xfrm>
              <a:custGeom>
                <a:avLst/>
                <a:gdLst>
                  <a:gd name="T0" fmla="*/ 0 w 281"/>
                  <a:gd name="T1" fmla="*/ 0 h 184"/>
                  <a:gd name="T2" fmla="*/ 272 w 281"/>
                  <a:gd name="T3" fmla="*/ 133 h 184"/>
                  <a:gd name="T4" fmla="*/ 280 w 281"/>
                  <a:gd name="T5" fmla="*/ 147 h 184"/>
                  <a:gd name="T6" fmla="*/ 281 w 281"/>
                  <a:gd name="T7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1" h="184">
                    <a:moveTo>
                      <a:pt x="0" y="0"/>
                    </a:moveTo>
                    <a:cubicBezTo>
                      <a:pt x="272" y="133"/>
                      <a:pt x="272" y="133"/>
                      <a:pt x="272" y="133"/>
                    </a:cubicBezTo>
                    <a:cubicBezTo>
                      <a:pt x="277" y="135"/>
                      <a:pt x="280" y="142"/>
                      <a:pt x="280" y="147"/>
                    </a:cubicBezTo>
                    <a:cubicBezTo>
                      <a:pt x="281" y="184"/>
                      <a:pt x="281" y="184"/>
                      <a:pt x="281" y="18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7" name="Oval 63"/>
              <p:cNvSpPr>
                <a:spLocks noChangeArrowheads="1"/>
              </p:cNvSpPr>
              <p:nvPr/>
            </p:nvSpPr>
            <p:spPr bwMode="auto">
              <a:xfrm>
                <a:off x="477" y="207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1" name="Group 99"/>
            <p:cNvGrpSpPr>
              <a:grpSpLocks noChangeAspect="1"/>
            </p:cNvGrpSpPr>
            <p:nvPr/>
          </p:nvGrpSpPr>
          <p:grpSpPr bwMode="auto">
            <a:xfrm>
              <a:off x="766238" y="2446793"/>
              <a:ext cx="317502" cy="325786"/>
              <a:chOff x="461" y="1600"/>
              <a:chExt cx="230" cy="236"/>
            </a:xfrm>
          </p:grpSpPr>
          <p:sp>
            <p:nvSpPr>
              <p:cNvPr id="822" name="Freeform 100"/>
              <p:cNvSpPr>
                <a:spLocks/>
              </p:cNvSpPr>
              <p:nvPr/>
            </p:nvSpPr>
            <p:spPr bwMode="auto">
              <a:xfrm>
                <a:off x="461" y="1600"/>
                <a:ext cx="118" cy="236"/>
              </a:xfrm>
              <a:custGeom>
                <a:avLst/>
                <a:gdLst>
                  <a:gd name="T0" fmla="*/ 163 w 163"/>
                  <a:gd name="T1" fmla="*/ 0 h 327"/>
                  <a:gd name="T2" fmla="*/ 87 w 163"/>
                  <a:gd name="T3" fmla="*/ 29 h 327"/>
                  <a:gd name="T4" fmla="*/ 2 w 163"/>
                  <a:gd name="T5" fmla="*/ 0 h 327"/>
                  <a:gd name="T6" fmla="*/ 16 w 163"/>
                  <a:gd name="T7" fmla="*/ 187 h 327"/>
                  <a:gd name="T8" fmla="*/ 163 w 163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163" y="0"/>
                    </a:moveTo>
                    <a:cubicBezTo>
                      <a:pt x="163" y="0"/>
                      <a:pt x="137" y="29"/>
                      <a:pt x="87" y="29"/>
                    </a:cubicBezTo>
                    <a:cubicBezTo>
                      <a:pt x="38" y="29"/>
                      <a:pt x="2" y="0"/>
                      <a:pt x="2" y="0"/>
                    </a:cubicBezTo>
                    <a:cubicBezTo>
                      <a:pt x="2" y="0"/>
                      <a:pt x="0" y="146"/>
                      <a:pt x="16" y="187"/>
                    </a:cubicBezTo>
                    <a:cubicBezTo>
                      <a:pt x="35" y="234"/>
                      <a:pt x="70" y="289"/>
                      <a:pt x="163" y="3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3" name="Freeform 101"/>
              <p:cNvSpPr>
                <a:spLocks/>
              </p:cNvSpPr>
              <p:nvPr/>
            </p:nvSpPr>
            <p:spPr bwMode="auto">
              <a:xfrm>
                <a:off x="573" y="1600"/>
                <a:ext cx="118" cy="236"/>
              </a:xfrm>
              <a:custGeom>
                <a:avLst/>
                <a:gdLst>
                  <a:gd name="T0" fmla="*/ 4 w 163"/>
                  <a:gd name="T1" fmla="*/ 327 h 327"/>
                  <a:gd name="T2" fmla="*/ 147 w 163"/>
                  <a:gd name="T3" fmla="*/ 187 h 327"/>
                  <a:gd name="T4" fmla="*/ 161 w 163"/>
                  <a:gd name="T5" fmla="*/ 0 h 327"/>
                  <a:gd name="T6" fmla="*/ 76 w 163"/>
                  <a:gd name="T7" fmla="*/ 29 h 327"/>
                  <a:gd name="T8" fmla="*/ 0 w 163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327">
                    <a:moveTo>
                      <a:pt x="4" y="327"/>
                    </a:moveTo>
                    <a:cubicBezTo>
                      <a:pt x="96" y="289"/>
                      <a:pt x="128" y="234"/>
                      <a:pt x="147" y="187"/>
                    </a:cubicBezTo>
                    <a:cubicBezTo>
                      <a:pt x="163" y="146"/>
                      <a:pt x="161" y="0"/>
                      <a:pt x="161" y="0"/>
                    </a:cubicBezTo>
                    <a:cubicBezTo>
                      <a:pt x="161" y="0"/>
                      <a:pt x="126" y="29"/>
                      <a:pt x="76" y="29"/>
                    </a:cubicBezTo>
                    <a:cubicBezTo>
                      <a:pt x="26" y="29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2" name="Group 212"/>
            <p:cNvGrpSpPr>
              <a:grpSpLocks noChangeAspect="1"/>
            </p:cNvGrpSpPr>
            <p:nvPr/>
          </p:nvGrpSpPr>
          <p:grpSpPr bwMode="auto">
            <a:xfrm>
              <a:off x="733695" y="1287496"/>
              <a:ext cx="382588" cy="379413"/>
              <a:chOff x="476" y="892"/>
              <a:chExt cx="241" cy="239"/>
            </a:xfrm>
          </p:grpSpPr>
          <p:sp>
            <p:nvSpPr>
              <p:cNvPr id="815" name="Freeform 213"/>
              <p:cNvSpPr>
                <a:spLocks/>
              </p:cNvSpPr>
              <p:nvPr/>
            </p:nvSpPr>
            <p:spPr bwMode="auto">
              <a:xfrm>
                <a:off x="525" y="892"/>
                <a:ext cx="142" cy="173"/>
              </a:xfrm>
              <a:custGeom>
                <a:avLst/>
                <a:gdLst>
                  <a:gd name="T0" fmla="*/ 0 w 197"/>
                  <a:gd name="T1" fmla="*/ 18 h 239"/>
                  <a:gd name="T2" fmla="*/ 18 w 197"/>
                  <a:gd name="T3" fmla="*/ 0 h 239"/>
                  <a:gd name="T4" fmla="*/ 179 w 197"/>
                  <a:gd name="T5" fmla="*/ 0 h 239"/>
                  <a:gd name="T6" fmla="*/ 197 w 197"/>
                  <a:gd name="T7" fmla="*/ 18 h 239"/>
                  <a:gd name="T8" fmla="*/ 197 w 197"/>
                  <a:gd name="T9" fmla="*/ 222 h 239"/>
                  <a:gd name="T10" fmla="*/ 179 w 197"/>
                  <a:gd name="T11" fmla="*/ 239 h 239"/>
                  <a:gd name="T12" fmla="*/ 18 w 197"/>
                  <a:gd name="T13" fmla="*/ 239 h 239"/>
                  <a:gd name="T14" fmla="*/ 0 w 197"/>
                  <a:gd name="T15" fmla="*/ 222 h 239"/>
                  <a:gd name="T16" fmla="*/ 0 w 197"/>
                  <a:gd name="T17" fmla="*/ 1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7" h="239">
                    <a:moveTo>
                      <a:pt x="0" y="18"/>
                    </a:moveTo>
                    <a:cubicBezTo>
                      <a:pt x="0" y="8"/>
                      <a:pt x="8" y="0"/>
                      <a:pt x="1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9" y="0"/>
                      <a:pt x="197" y="8"/>
                      <a:pt x="197" y="18"/>
                    </a:cubicBezTo>
                    <a:cubicBezTo>
                      <a:pt x="197" y="222"/>
                      <a:pt x="197" y="222"/>
                      <a:pt x="197" y="222"/>
                    </a:cubicBezTo>
                    <a:cubicBezTo>
                      <a:pt x="197" y="232"/>
                      <a:pt x="189" y="239"/>
                      <a:pt x="179" y="239"/>
                    </a:cubicBezTo>
                    <a:cubicBezTo>
                      <a:pt x="18" y="239"/>
                      <a:pt x="18" y="239"/>
                      <a:pt x="18" y="239"/>
                    </a:cubicBezTo>
                    <a:cubicBezTo>
                      <a:pt x="8" y="239"/>
                      <a:pt x="0" y="232"/>
                      <a:pt x="0" y="222"/>
                    </a:cubicBezTo>
                    <a:lnTo>
                      <a:pt x="0" y="1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6" name="Line 214"/>
              <p:cNvSpPr>
                <a:spLocks noChangeShapeType="1"/>
              </p:cNvSpPr>
              <p:nvPr/>
            </p:nvSpPr>
            <p:spPr bwMode="auto">
              <a:xfrm>
                <a:off x="564" y="923"/>
                <a:ext cx="6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7" name="Freeform 215"/>
              <p:cNvSpPr>
                <a:spLocks/>
              </p:cNvSpPr>
              <p:nvPr/>
            </p:nvSpPr>
            <p:spPr bwMode="auto">
              <a:xfrm>
                <a:off x="476" y="1065"/>
                <a:ext cx="241" cy="66"/>
              </a:xfrm>
              <a:custGeom>
                <a:avLst/>
                <a:gdLst>
                  <a:gd name="T0" fmla="*/ 172 w 241"/>
                  <a:gd name="T1" fmla="*/ 0 h 66"/>
                  <a:gd name="T2" fmla="*/ 241 w 241"/>
                  <a:gd name="T3" fmla="*/ 66 h 66"/>
                  <a:gd name="T4" fmla="*/ 0 w 241"/>
                  <a:gd name="T5" fmla="*/ 66 h 66"/>
                  <a:gd name="T6" fmla="*/ 70 w 241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66">
                    <a:moveTo>
                      <a:pt x="172" y="0"/>
                    </a:moveTo>
                    <a:lnTo>
                      <a:pt x="241" y="66"/>
                    </a:lnTo>
                    <a:lnTo>
                      <a:pt x="0" y="66"/>
                    </a:lnTo>
                    <a:lnTo>
                      <a:pt x="7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8" name="Oval 216"/>
              <p:cNvSpPr>
                <a:spLocks noChangeArrowheads="1"/>
              </p:cNvSpPr>
              <p:nvPr/>
            </p:nvSpPr>
            <p:spPr bwMode="auto">
              <a:xfrm>
                <a:off x="552" y="1032"/>
                <a:ext cx="7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9" name="Oval 217"/>
              <p:cNvSpPr>
                <a:spLocks noChangeArrowheads="1"/>
              </p:cNvSpPr>
              <p:nvPr/>
            </p:nvSpPr>
            <p:spPr bwMode="auto">
              <a:xfrm>
                <a:off x="633" y="1032"/>
                <a:ext cx="8" cy="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0" name="Rectangle 218"/>
              <p:cNvSpPr>
                <a:spLocks noChangeArrowheads="1"/>
              </p:cNvSpPr>
              <p:nvPr/>
            </p:nvSpPr>
            <p:spPr bwMode="auto">
              <a:xfrm>
                <a:off x="556" y="954"/>
                <a:ext cx="81" cy="5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21" name="Line 219"/>
              <p:cNvSpPr>
                <a:spLocks noChangeShapeType="1"/>
              </p:cNvSpPr>
              <p:nvPr/>
            </p:nvSpPr>
            <p:spPr bwMode="auto">
              <a:xfrm>
                <a:off x="512" y="1097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3" name="Group 259"/>
            <p:cNvGrpSpPr>
              <a:grpSpLocks noChangeAspect="1"/>
            </p:cNvGrpSpPr>
            <p:nvPr/>
          </p:nvGrpSpPr>
          <p:grpSpPr bwMode="auto">
            <a:xfrm>
              <a:off x="743221" y="782665"/>
              <a:ext cx="363537" cy="300038"/>
              <a:chOff x="499" y="579"/>
              <a:chExt cx="229" cy="189"/>
            </a:xfrm>
          </p:grpSpPr>
          <p:sp>
            <p:nvSpPr>
              <p:cNvPr id="812" name="Freeform 260"/>
              <p:cNvSpPr>
                <a:spLocks/>
              </p:cNvSpPr>
              <p:nvPr/>
            </p:nvSpPr>
            <p:spPr bwMode="auto">
              <a:xfrm>
                <a:off x="499" y="579"/>
                <a:ext cx="229" cy="189"/>
              </a:xfrm>
              <a:custGeom>
                <a:avLst/>
                <a:gdLst>
                  <a:gd name="T0" fmla="*/ 117 w 229"/>
                  <a:gd name="T1" fmla="*/ 0 h 189"/>
                  <a:gd name="T2" fmla="*/ 0 w 229"/>
                  <a:gd name="T3" fmla="*/ 189 h 189"/>
                  <a:gd name="T4" fmla="*/ 229 w 229"/>
                  <a:gd name="T5" fmla="*/ 189 h 189"/>
                  <a:gd name="T6" fmla="*/ 117 w 229"/>
                  <a:gd name="T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9" h="189">
                    <a:moveTo>
                      <a:pt x="117" y="0"/>
                    </a:moveTo>
                    <a:lnTo>
                      <a:pt x="0" y="189"/>
                    </a:lnTo>
                    <a:lnTo>
                      <a:pt x="229" y="189"/>
                    </a:lnTo>
                    <a:lnTo>
                      <a:pt x="11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3" name="Line 261"/>
              <p:cNvSpPr>
                <a:spLocks noChangeShapeType="1"/>
              </p:cNvSpPr>
              <p:nvPr/>
            </p:nvSpPr>
            <p:spPr bwMode="auto">
              <a:xfrm>
                <a:off x="617" y="632"/>
                <a:ext cx="0" cy="8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4" name="Line 262"/>
              <p:cNvSpPr>
                <a:spLocks noChangeShapeType="1"/>
              </p:cNvSpPr>
              <p:nvPr/>
            </p:nvSpPr>
            <p:spPr bwMode="auto">
              <a:xfrm>
                <a:off x="617" y="735"/>
                <a:ext cx="0" cy="1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04" name="Group 265"/>
            <p:cNvGrpSpPr>
              <a:grpSpLocks noChangeAspect="1"/>
            </p:cNvGrpSpPr>
            <p:nvPr/>
          </p:nvGrpSpPr>
          <p:grpSpPr bwMode="auto">
            <a:xfrm>
              <a:off x="734489" y="254022"/>
              <a:ext cx="381000" cy="323850"/>
              <a:chOff x="465" y="208"/>
              <a:chExt cx="240" cy="204"/>
            </a:xfrm>
          </p:grpSpPr>
          <p:sp>
            <p:nvSpPr>
              <p:cNvPr id="805" name="Rectangle 266"/>
              <p:cNvSpPr>
                <a:spLocks noChangeArrowheads="1"/>
              </p:cNvSpPr>
              <p:nvPr/>
            </p:nvSpPr>
            <p:spPr bwMode="auto">
              <a:xfrm>
                <a:off x="465" y="208"/>
                <a:ext cx="240" cy="20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6" name="Line 267"/>
              <p:cNvSpPr>
                <a:spLocks noChangeShapeType="1"/>
              </p:cNvSpPr>
              <p:nvPr/>
            </p:nvSpPr>
            <p:spPr bwMode="auto">
              <a:xfrm>
                <a:off x="465" y="265"/>
                <a:ext cx="24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7" name="Oval 268"/>
              <p:cNvSpPr>
                <a:spLocks noChangeArrowheads="1"/>
              </p:cNvSpPr>
              <p:nvPr/>
            </p:nvSpPr>
            <p:spPr bwMode="auto">
              <a:xfrm>
                <a:off x="610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8" name="Oval 269"/>
              <p:cNvSpPr>
                <a:spLocks noChangeArrowheads="1"/>
              </p:cNvSpPr>
              <p:nvPr/>
            </p:nvSpPr>
            <p:spPr bwMode="auto">
              <a:xfrm>
                <a:off x="637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09" name="Oval 270"/>
              <p:cNvSpPr>
                <a:spLocks noChangeArrowheads="1"/>
              </p:cNvSpPr>
              <p:nvPr/>
            </p:nvSpPr>
            <p:spPr bwMode="auto">
              <a:xfrm>
                <a:off x="665" y="232"/>
                <a:ext cx="8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0" name="Freeform 271"/>
              <p:cNvSpPr>
                <a:spLocks/>
              </p:cNvSpPr>
              <p:nvPr/>
            </p:nvSpPr>
            <p:spPr bwMode="auto">
              <a:xfrm>
                <a:off x="548" y="305"/>
                <a:ext cx="73" cy="72"/>
              </a:xfrm>
              <a:custGeom>
                <a:avLst/>
                <a:gdLst>
                  <a:gd name="T0" fmla="*/ 0 w 73"/>
                  <a:gd name="T1" fmla="*/ 72 h 72"/>
                  <a:gd name="T2" fmla="*/ 0 w 73"/>
                  <a:gd name="T3" fmla="*/ 37 h 72"/>
                  <a:gd name="T4" fmla="*/ 36 w 73"/>
                  <a:gd name="T5" fmla="*/ 0 h 72"/>
                  <a:gd name="T6" fmla="*/ 73 w 73"/>
                  <a:gd name="T7" fmla="*/ 37 h 72"/>
                  <a:gd name="T8" fmla="*/ 73 w 73"/>
                  <a:gd name="T9" fmla="*/ 72 h 72"/>
                  <a:gd name="T10" fmla="*/ 0 w 73"/>
                  <a:gd name="T1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2">
                    <a:moveTo>
                      <a:pt x="0" y="72"/>
                    </a:moveTo>
                    <a:lnTo>
                      <a:pt x="0" y="37"/>
                    </a:lnTo>
                    <a:lnTo>
                      <a:pt x="36" y="0"/>
                    </a:lnTo>
                    <a:lnTo>
                      <a:pt x="73" y="37"/>
                    </a:lnTo>
                    <a:lnTo>
                      <a:pt x="73" y="72"/>
                    </a:lnTo>
                    <a:lnTo>
                      <a:pt x="0" y="72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11" name="Freeform 272"/>
              <p:cNvSpPr>
                <a:spLocks/>
              </p:cNvSpPr>
              <p:nvPr/>
            </p:nvSpPr>
            <p:spPr bwMode="auto">
              <a:xfrm>
                <a:off x="579" y="354"/>
                <a:ext cx="11" cy="23"/>
              </a:xfrm>
              <a:custGeom>
                <a:avLst/>
                <a:gdLst>
                  <a:gd name="T0" fmla="*/ 0 w 11"/>
                  <a:gd name="T1" fmla="*/ 23 h 23"/>
                  <a:gd name="T2" fmla="*/ 0 w 11"/>
                  <a:gd name="T3" fmla="*/ 0 h 23"/>
                  <a:gd name="T4" fmla="*/ 11 w 11"/>
                  <a:gd name="T5" fmla="*/ 0 h 23"/>
                  <a:gd name="T6" fmla="*/ 11 w 11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23">
                    <a:moveTo>
                      <a:pt x="0" y="23"/>
                    </a:moveTo>
                    <a:lnTo>
                      <a:pt x="0" y="0"/>
                    </a:lnTo>
                    <a:lnTo>
                      <a:pt x="11" y="0"/>
                    </a:lnTo>
                    <a:lnTo>
                      <a:pt x="11" y="2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40" name="Group 839"/>
          <p:cNvGrpSpPr/>
          <p:nvPr/>
        </p:nvGrpSpPr>
        <p:grpSpPr>
          <a:xfrm>
            <a:off x="-10983040" y="251051"/>
            <a:ext cx="384405" cy="4075729"/>
            <a:chOff x="187196" y="247414"/>
            <a:chExt cx="392113" cy="4157456"/>
          </a:xfrm>
        </p:grpSpPr>
        <p:grpSp>
          <p:nvGrpSpPr>
            <p:cNvPr id="841" name="Group 255"/>
            <p:cNvGrpSpPr>
              <a:grpSpLocks noChangeAspect="1"/>
            </p:cNvGrpSpPr>
            <p:nvPr/>
          </p:nvGrpSpPr>
          <p:grpSpPr bwMode="auto">
            <a:xfrm>
              <a:off x="220671" y="837957"/>
              <a:ext cx="325163" cy="323818"/>
              <a:chOff x="7482" y="1491"/>
              <a:chExt cx="242" cy="241"/>
            </a:xfrm>
          </p:grpSpPr>
          <p:sp>
            <p:nvSpPr>
              <p:cNvPr id="877" name="Freeform 256"/>
              <p:cNvSpPr>
                <a:spLocks/>
              </p:cNvSpPr>
              <p:nvPr/>
            </p:nvSpPr>
            <p:spPr bwMode="auto">
              <a:xfrm>
                <a:off x="7482" y="1507"/>
                <a:ext cx="225" cy="225"/>
              </a:xfrm>
              <a:custGeom>
                <a:avLst/>
                <a:gdLst>
                  <a:gd name="T0" fmla="*/ 310 w 310"/>
                  <a:gd name="T1" fmla="*/ 155 h 310"/>
                  <a:gd name="T2" fmla="*/ 155 w 310"/>
                  <a:gd name="T3" fmla="*/ 310 h 310"/>
                  <a:gd name="T4" fmla="*/ 0 w 310"/>
                  <a:gd name="T5" fmla="*/ 155 h 310"/>
                  <a:gd name="T6" fmla="*/ 155 w 310"/>
                  <a:gd name="T7" fmla="*/ 0 h 310"/>
                  <a:gd name="T8" fmla="*/ 155 w 310"/>
                  <a:gd name="T9" fmla="*/ 155 h 310"/>
                  <a:gd name="T10" fmla="*/ 310 w 310"/>
                  <a:gd name="T11" fmla="*/ 15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0" h="310">
                    <a:moveTo>
                      <a:pt x="310" y="155"/>
                    </a:moveTo>
                    <a:cubicBezTo>
                      <a:pt x="310" y="241"/>
                      <a:pt x="241" y="310"/>
                      <a:pt x="155" y="310"/>
                    </a:cubicBezTo>
                    <a:cubicBezTo>
                      <a:pt x="69" y="310"/>
                      <a:pt x="0" y="241"/>
                      <a:pt x="0" y="155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55" y="155"/>
                      <a:pt x="155" y="155"/>
                      <a:pt x="155" y="155"/>
                    </a:cubicBezTo>
                    <a:lnTo>
                      <a:pt x="310" y="155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8" name="Freeform 257"/>
              <p:cNvSpPr>
                <a:spLocks/>
              </p:cNvSpPr>
              <p:nvPr/>
            </p:nvSpPr>
            <p:spPr bwMode="auto">
              <a:xfrm>
                <a:off x="7623" y="1491"/>
                <a:ext cx="101" cy="100"/>
              </a:xfrm>
              <a:custGeom>
                <a:avLst/>
                <a:gdLst>
                  <a:gd name="T0" fmla="*/ 139 w 139"/>
                  <a:gd name="T1" fmla="*/ 139 h 139"/>
                  <a:gd name="T2" fmla="*/ 0 w 139"/>
                  <a:gd name="T3" fmla="*/ 0 h 139"/>
                  <a:gd name="T4" fmla="*/ 0 w 139"/>
                  <a:gd name="T5" fmla="*/ 139 h 139"/>
                  <a:gd name="T6" fmla="*/ 139 w 139"/>
                  <a:gd name="T7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9" h="139">
                    <a:moveTo>
                      <a:pt x="139" y="139"/>
                    </a:moveTo>
                    <a:cubicBezTo>
                      <a:pt x="139" y="62"/>
                      <a:pt x="77" y="0"/>
                      <a:pt x="0" y="0"/>
                    </a:cubicBezTo>
                    <a:cubicBezTo>
                      <a:pt x="0" y="139"/>
                      <a:pt x="0" y="139"/>
                      <a:pt x="0" y="139"/>
                    </a:cubicBezTo>
                    <a:lnTo>
                      <a:pt x="139" y="139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2" name="Group 103"/>
            <p:cNvGrpSpPr>
              <a:grpSpLocks noChangeAspect="1"/>
            </p:cNvGrpSpPr>
            <p:nvPr/>
          </p:nvGrpSpPr>
          <p:grpSpPr bwMode="auto">
            <a:xfrm>
              <a:off x="210682" y="4066860"/>
              <a:ext cx="345141" cy="338010"/>
              <a:chOff x="3796" y="2085"/>
              <a:chExt cx="242" cy="237"/>
            </a:xfrm>
          </p:grpSpPr>
          <p:sp>
            <p:nvSpPr>
              <p:cNvPr id="873" name="Oval 104"/>
              <p:cNvSpPr>
                <a:spLocks noChangeArrowheads="1"/>
              </p:cNvSpPr>
              <p:nvPr/>
            </p:nvSpPr>
            <p:spPr bwMode="auto">
              <a:xfrm>
                <a:off x="3796" y="2085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4" name="Oval 105"/>
              <p:cNvSpPr>
                <a:spLocks noChangeArrowheads="1"/>
              </p:cNvSpPr>
              <p:nvPr/>
            </p:nvSpPr>
            <p:spPr bwMode="auto">
              <a:xfrm>
                <a:off x="3796" y="2243"/>
                <a:ext cx="242" cy="7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5" name="Line 106"/>
              <p:cNvSpPr>
                <a:spLocks noChangeShapeType="1"/>
              </p:cNvSpPr>
              <p:nvPr/>
            </p:nvSpPr>
            <p:spPr bwMode="auto">
              <a:xfrm>
                <a:off x="3796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6" name="Line 107"/>
              <p:cNvSpPr>
                <a:spLocks noChangeShapeType="1"/>
              </p:cNvSpPr>
              <p:nvPr/>
            </p:nvSpPr>
            <p:spPr bwMode="auto">
              <a:xfrm>
                <a:off x="4038" y="2125"/>
                <a:ext cx="0" cy="15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843" name="Freeform 25"/>
            <p:cNvSpPr>
              <a:spLocks/>
            </p:cNvSpPr>
            <p:nvPr/>
          </p:nvSpPr>
          <p:spPr bwMode="auto">
            <a:xfrm>
              <a:off x="190371" y="3539816"/>
              <a:ext cx="385763" cy="323850"/>
            </a:xfrm>
            <a:custGeom>
              <a:avLst/>
              <a:gdLst>
                <a:gd name="T0" fmla="*/ 296 w 336"/>
                <a:gd name="T1" fmla="*/ 179 h 280"/>
                <a:gd name="T2" fmla="*/ 336 w 336"/>
                <a:gd name="T3" fmla="*/ 139 h 280"/>
                <a:gd name="T4" fmla="*/ 296 w 336"/>
                <a:gd name="T5" fmla="*/ 99 h 280"/>
                <a:gd name="T6" fmla="*/ 216 w 336"/>
                <a:gd name="T7" fmla="*/ 99 h 280"/>
                <a:gd name="T8" fmla="*/ 155 w 336"/>
                <a:gd name="T9" fmla="*/ 0 h 280"/>
                <a:gd name="T10" fmla="*/ 130 w 336"/>
                <a:gd name="T11" fmla="*/ 0 h 280"/>
                <a:gd name="T12" fmla="*/ 130 w 336"/>
                <a:gd name="T13" fmla="*/ 113 h 280"/>
                <a:gd name="T14" fmla="*/ 54 w 336"/>
                <a:gd name="T15" fmla="*/ 113 h 280"/>
                <a:gd name="T16" fmla="*/ 24 w 336"/>
                <a:gd name="T17" fmla="*/ 90 h 280"/>
                <a:gd name="T18" fmla="*/ 0 w 336"/>
                <a:gd name="T19" fmla="*/ 90 h 280"/>
                <a:gd name="T20" fmla="*/ 12 w 336"/>
                <a:gd name="T21" fmla="*/ 139 h 280"/>
                <a:gd name="T22" fmla="*/ 0 w 336"/>
                <a:gd name="T23" fmla="*/ 190 h 280"/>
                <a:gd name="T24" fmla="*/ 27 w 336"/>
                <a:gd name="T25" fmla="*/ 190 h 280"/>
                <a:gd name="T26" fmla="*/ 54 w 336"/>
                <a:gd name="T27" fmla="*/ 166 h 280"/>
                <a:gd name="T28" fmla="*/ 130 w 336"/>
                <a:gd name="T29" fmla="*/ 166 h 280"/>
                <a:gd name="T30" fmla="*/ 130 w 336"/>
                <a:gd name="T31" fmla="*/ 280 h 280"/>
                <a:gd name="T32" fmla="*/ 153 w 336"/>
                <a:gd name="T33" fmla="*/ 280 h 280"/>
                <a:gd name="T34" fmla="*/ 216 w 336"/>
                <a:gd name="T35" fmla="*/ 179 h 280"/>
                <a:gd name="T36" fmla="*/ 296 w 336"/>
                <a:gd name="T37" fmla="*/ 1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6" h="280">
                  <a:moveTo>
                    <a:pt x="296" y="179"/>
                  </a:moveTo>
                  <a:cubicBezTo>
                    <a:pt x="318" y="179"/>
                    <a:pt x="336" y="161"/>
                    <a:pt x="336" y="139"/>
                  </a:cubicBezTo>
                  <a:cubicBezTo>
                    <a:pt x="336" y="117"/>
                    <a:pt x="318" y="99"/>
                    <a:pt x="296" y="99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27" y="190"/>
                    <a:pt x="27" y="190"/>
                    <a:pt x="27" y="190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30" y="280"/>
                    <a:pt x="130" y="280"/>
                    <a:pt x="130" y="280"/>
                  </a:cubicBezTo>
                  <a:cubicBezTo>
                    <a:pt x="153" y="280"/>
                    <a:pt x="153" y="280"/>
                    <a:pt x="153" y="280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96" y="179"/>
                  </a:ln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844" name="Group 92"/>
            <p:cNvGrpSpPr>
              <a:grpSpLocks noChangeAspect="1"/>
            </p:cNvGrpSpPr>
            <p:nvPr/>
          </p:nvGrpSpPr>
          <p:grpSpPr bwMode="auto">
            <a:xfrm>
              <a:off x="283240" y="2944510"/>
              <a:ext cx="200024" cy="392113"/>
              <a:chOff x="158" y="1888"/>
              <a:chExt cx="131" cy="247"/>
            </a:xfrm>
          </p:grpSpPr>
          <p:sp>
            <p:nvSpPr>
              <p:cNvPr id="869" name="Rectangle 93"/>
              <p:cNvSpPr>
                <a:spLocks noChangeArrowheads="1"/>
              </p:cNvSpPr>
              <p:nvPr/>
            </p:nvSpPr>
            <p:spPr bwMode="auto">
              <a:xfrm>
                <a:off x="158" y="1888"/>
                <a:ext cx="131" cy="24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0" name="Line 94"/>
              <p:cNvSpPr>
                <a:spLocks noChangeShapeType="1"/>
              </p:cNvSpPr>
              <p:nvPr/>
            </p:nvSpPr>
            <p:spPr bwMode="auto">
              <a:xfrm>
                <a:off x="186" y="192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1" name="Line 95"/>
              <p:cNvSpPr>
                <a:spLocks noChangeShapeType="1"/>
              </p:cNvSpPr>
              <p:nvPr/>
            </p:nvSpPr>
            <p:spPr bwMode="auto">
              <a:xfrm>
                <a:off x="186" y="2058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2" name="Line 96"/>
              <p:cNvSpPr>
                <a:spLocks noChangeShapeType="1"/>
              </p:cNvSpPr>
              <p:nvPr/>
            </p:nvSpPr>
            <p:spPr bwMode="auto">
              <a:xfrm>
                <a:off x="186" y="2094"/>
                <a:ext cx="7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5" name="Group 104"/>
            <p:cNvGrpSpPr>
              <a:grpSpLocks noChangeAspect="1"/>
            </p:cNvGrpSpPr>
            <p:nvPr/>
          </p:nvGrpSpPr>
          <p:grpSpPr bwMode="auto">
            <a:xfrm>
              <a:off x="237996" y="2341267"/>
              <a:ext cx="290513" cy="400050"/>
              <a:chOff x="178" y="1490"/>
              <a:chExt cx="183" cy="252"/>
            </a:xfrm>
          </p:grpSpPr>
          <p:sp>
            <p:nvSpPr>
              <p:cNvPr id="860" name="Oval 105"/>
              <p:cNvSpPr>
                <a:spLocks noChangeArrowheads="1"/>
              </p:cNvSpPr>
              <p:nvPr/>
            </p:nvSpPr>
            <p:spPr bwMode="auto">
              <a:xfrm>
                <a:off x="248" y="1531"/>
                <a:ext cx="43" cy="4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1" name="Line 106"/>
              <p:cNvSpPr>
                <a:spLocks noChangeShapeType="1"/>
              </p:cNvSpPr>
              <p:nvPr/>
            </p:nvSpPr>
            <p:spPr bwMode="auto">
              <a:xfrm flipV="1">
                <a:off x="20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2" name="Line 107"/>
              <p:cNvSpPr>
                <a:spLocks noChangeShapeType="1"/>
              </p:cNvSpPr>
              <p:nvPr/>
            </p:nvSpPr>
            <p:spPr bwMode="auto">
              <a:xfrm flipH="1" flipV="1">
                <a:off x="276" y="1573"/>
                <a:ext cx="56" cy="16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3" name="Line 108"/>
              <p:cNvSpPr>
                <a:spLocks noChangeShapeType="1"/>
              </p:cNvSpPr>
              <p:nvPr/>
            </p:nvSpPr>
            <p:spPr bwMode="auto">
              <a:xfrm>
                <a:off x="240" y="1641"/>
                <a:ext cx="5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4" name="Line 109"/>
              <p:cNvSpPr>
                <a:spLocks noChangeShapeType="1"/>
              </p:cNvSpPr>
              <p:nvPr/>
            </p:nvSpPr>
            <p:spPr bwMode="auto">
              <a:xfrm>
                <a:off x="221" y="1695"/>
                <a:ext cx="9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5" name="Freeform 110"/>
              <p:cNvSpPr>
                <a:spLocks/>
              </p:cNvSpPr>
              <p:nvPr/>
            </p:nvSpPr>
            <p:spPr bwMode="auto">
              <a:xfrm>
                <a:off x="178" y="1490"/>
                <a:ext cx="26" cy="125"/>
              </a:xfrm>
              <a:custGeom>
                <a:avLst/>
                <a:gdLst>
                  <a:gd name="T0" fmla="*/ 36 w 36"/>
                  <a:gd name="T1" fmla="*/ 173 h 173"/>
                  <a:gd name="T2" fmla="*/ 0 w 36"/>
                  <a:gd name="T3" fmla="*/ 86 h 173"/>
                  <a:gd name="T4" fmla="*/ 35 w 36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73">
                    <a:moveTo>
                      <a:pt x="36" y="173"/>
                    </a:moveTo>
                    <a:cubicBezTo>
                      <a:pt x="13" y="151"/>
                      <a:pt x="0" y="120"/>
                      <a:pt x="0" y="86"/>
                    </a:cubicBezTo>
                    <a:cubicBezTo>
                      <a:pt x="0" y="52"/>
                      <a:pt x="13" y="22"/>
                      <a:pt x="3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6" name="Freeform 111"/>
              <p:cNvSpPr>
                <a:spLocks/>
              </p:cNvSpPr>
              <p:nvPr/>
            </p:nvSpPr>
            <p:spPr bwMode="auto">
              <a:xfrm>
                <a:off x="216" y="1517"/>
                <a:ext cx="14" cy="71"/>
              </a:xfrm>
              <a:custGeom>
                <a:avLst/>
                <a:gdLst>
                  <a:gd name="T0" fmla="*/ 20 w 20"/>
                  <a:gd name="T1" fmla="*/ 97 h 97"/>
                  <a:gd name="T2" fmla="*/ 0 w 20"/>
                  <a:gd name="T3" fmla="*/ 49 h 97"/>
                  <a:gd name="T4" fmla="*/ 2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20" y="97"/>
                    </a:moveTo>
                    <a:cubicBezTo>
                      <a:pt x="8" y="84"/>
                      <a:pt x="0" y="67"/>
                      <a:pt x="0" y="49"/>
                    </a:cubicBezTo>
                    <a:cubicBezTo>
                      <a:pt x="0" y="30"/>
                      <a:pt x="8" y="12"/>
                      <a:pt x="2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7" name="Freeform 112"/>
              <p:cNvSpPr>
                <a:spLocks/>
              </p:cNvSpPr>
              <p:nvPr/>
            </p:nvSpPr>
            <p:spPr bwMode="auto">
              <a:xfrm>
                <a:off x="335" y="1490"/>
                <a:ext cx="26" cy="125"/>
              </a:xfrm>
              <a:custGeom>
                <a:avLst/>
                <a:gdLst>
                  <a:gd name="T0" fmla="*/ 0 w 37"/>
                  <a:gd name="T1" fmla="*/ 173 h 173"/>
                  <a:gd name="T2" fmla="*/ 37 w 37"/>
                  <a:gd name="T3" fmla="*/ 86 h 173"/>
                  <a:gd name="T4" fmla="*/ 1 w 37"/>
                  <a:gd name="T5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73">
                    <a:moveTo>
                      <a:pt x="0" y="173"/>
                    </a:moveTo>
                    <a:cubicBezTo>
                      <a:pt x="23" y="151"/>
                      <a:pt x="37" y="120"/>
                      <a:pt x="37" y="86"/>
                    </a:cubicBezTo>
                    <a:cubicBezTo>
                      <a:pt x="37" y="52"/>
                      <a:pt x="23" y="22"/>
                      <a:pt x="1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8" name="Freeform 113"/>
              <p:cNvSpPr>
                <a:spLocks/>
              </p:cNvSpPr>
              <p:nvPr/>
            </p:nvSpPr>
            <p:spPr bwMode="auto">
              <a:xfrm>
                <a:off x="309" y="1517"/>
                <a:ext cx="14" cy="71"/>
              </a:xfrm>
              <a:custGeom>
                <a:avLst/>
                <a:gdLst>
                  <a:gd name="T0" fmla="*/ 0 w 20"/>
                  <a:gd name="T1" fmla="*/ 97 h 97"/>
                  <a:gd name="T2" fmla="*/ 20 w 20"/>
                  <a:gd name="T3" fmla="*/ 49 h 97"/>
                  <a:gd name="T4" fmla="*/ 0 w 20"/>
                  <a:gd name="T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97">
                    <a:moveTo>
                      <a:pt x="0" y="97"/>
                    </a:moveTo>
                    <a:cubicBezTo>
                      <a:pt x="12" y="84"/>
                      <a:pt x="20" y="67"/>
                      <a:pt x="20" y="49"/>
                    </a:cubicBezTo>
                    <a:cubicBezTo>
                      <a:pt x="20" y="30"/>
                      <a:pt x="12" y="12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6" name="Group 204"/>
            <p:cNvGrpSpPr>
              <a:grpSpLocks noChangeAspect="1"/>
            </p:cNvGrpSpPr>
            <p:nvPr/>
          </p:nvGrpSpPr>
          <p:grpSpPr bwMode="auto">
            <a:xfrm>
              <a:off x="235615" y="1723736"/>
              <a:ext cx="295275" cy="414338"/>
              <a:chOff x="207" y="1124"/>
              <a:chExt cx="186" cy="261"/>
            </a:xfrm>
          </p:grpSpPr>
          <p:sp>
            <p:nvSpPr>
              <p:cNvPr id="855" name="Freeform 205"/>
              <p:cNvSpPr>
                <a:spLocks/>
              </p:cNvSpPr>
              <p:nvPr/>
            </p:nvSpPr>
            <p:spPr bwMode="auto">
              <a:xfrm>
                <a:off x="306" y="1124"/>
                <a:ext cx="87" cy="261"/>
              </a:xfrm>
              <a:custGeom>
                <a:avLst/>
                <a:gdLst>
                  <a:gd name="T0" fmla="*/ 60 w 120"/>
                  <a:gd name="T1" fmla="*/ 0 h 360"/>
                  <a:gd name="T2" fmla="*/ 120 w 120"/>
                  <a:gd name="T3" fmla="*/ 60 h 360"/>
                  <a:gd name="T4" fmla="*/ 94 w 120"/>
                  <a:gd name="T5" fmla="*/ 110 h 360"/>
                  <a:gd name="T6" fmla="*/ 86 w 120"/>
                  <a:gd name="T7" fmla="*/ 114 h 360"/>
                  <a:gd name="T8" fmla="*/ 86 w 120"/>
                  <a:gd name="T9" fmla="*/ 334 h 360"/>
                  <a:gd name="T10" fmla="*/ 60 w 120"/>
                  <a:gd name="T11" fmla="*/ 360 h 360"/>
                  <a:gd name="T12" fmla="*/ 34 w 120"/>
                  <a:gd name="T13" fmla="*/ 334 h 360"/>
                  <a:gd name="T14" fmla="*/ 34 w 120"/>
                  <a:gd name="T15" fmla="*/ 114 h 360"/>
                  <a:gd name="T16" fmla="*/ 26 w 120"/>
                  <a:gd name="T17" fmla="*/ 110 h 360"/>
                  <a:gd name="T18" fmla="*/ 0 w 120"/>
                  <a:gd name="T19" fmla="*/ 60 h 360"/>
                  <a:gd name="T20" fmla="*/ 60 w 120"/>
                  <a:gd name="T2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360">
                    <a:moveTo>
                      <a:pt x="60" y="0"/>
                    </a:moveTo>
                    <a:cubicBezTo>
                      <a:pt x="93" y="0"/>
                      <a:pt x="120" y="27"/>
                      <a:pt x="120" y="60"/>
                    </a:cubicBezTo>
                    <a:cubicBezTo>
                      <a:pt x="120" y="81"/>
                      <a:pt x="110" y="99"/>
                      <a:pt x="94" y="110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334"/>
                      <a:pt x="86" y="334"/>
                      <a:pt x="86" y="334"/>
                    </a:cubicBezTo>
                    <a:cubicBezTo>
                      <a:pt x="86" y="348"/>
                      <a:pt x="74" y="360"/>
                      <a:pt x="60" y="360"/>
                    </a:cubicBezTo>
                    <a:cubicBezTo>
                      <a:pt x="46" y="360"/>
                      <a:pt x="34" y="348"/>
                      <a:pt x="34" y="33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11" y="99"/>
                      <a:pt x="0" y="81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6" name="Freeform 206"/>
              <p:cNvSpPr>
                <a:spLocks/>
              </p:cNvSpPr>
              <p:nvPr/>
            </p:nvSpPr>
            <p:spPr bwMode="auto">
              <a:xfrm>
                <a:off x="207" y="1264"/>
                <a:ext cx="39" cy="121"/>
              </a:xfrm>
              <a:custGeom>
                <a:avLst/>
                <a:gdLst>
                  <a:gd name="T0" fmla="*/ 0 w 53"/>
                  <a:gd name="T1" fmla="*/ 0 h 167"/>
                  <a:gd name="T2" fmla="*/ 26 w 53"/>
                  <a:gd name="T3" fmla="*/ 0 h 167"/>
                  <a:gd name="T4" fmla="*/ 53 w 53"/>
                  <a:gd name="T5" fmla="*/ 0 h 167"/>
                  <a:gd name="T6" fmla="*/ 53 w 53"/>
                  <a:gd name="T7" fmla="*/ 26 h 167"/>
                  <a:gd name="T8" fmla="*/ 53 w 53"/>
                  <a:gd name="T9" fmla="*/ 94 h 167"/>
                  <a:gd name="T10" fmla="*/ 53 w 53"/>
                  <a:gd name="T11" fmla="*/ 141 h 167"/>
                  <a:gd name="T12" fmla="*/ 26 w 53"/>
                  <a:gd name="T13" fmla="*/ 167 h 167"/>
                  <a:gd name="T14" fmla="*/ 0 w 53"/>
                  <a:gd name="T15" fmla="*/ 141 h 167"/>
                  <a:gd name="T16" fmla="*/ 0 w 53"/>
                  <a:gd name="T17" fmla="*/ 94 h 167"/>
                  <a:gd name="T18" fmla="*/ 0 w 53"/>
                  <a:gd name="T19" fmla="*/ 26 h 167"/>
                  <a:gd name="T20" fmla="*/ 0 w 53"/>
                  <a:gd name="T2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167">
                    <a:moveTo>
                      <a:pt x="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41"/>
                      <a:pt x="53" y="141"/>
                      <a:pt x="53" y="141"/>
                    </a:cubicBezTo>
                    <a:cubicBezTo>
                      <a:pt x="53" y="155"/>
                      <a:pt x="41" y="167"/>
                      <a:pt x="26" y="167"/>
                    </a:cubicBezTo>
                    <a:cubicBezTo>
                      <a:pt x="12" y="167"/>
                      <a:pt x="0" y="155"/>
                      <a:pt x="0" y="141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7" name="Freeform 207"/>
              <p:cNvSpPr>
                <a:spLocks/>
              </p:cNvSpPr>
              <p:nvPr/>
            </p:nvSpPr>
            <p:spPr bwMode="auto">
              <a:xfrm>
                <a:off x="207" y="1124"/>
                <a:ext cx="39" cy="49"/>
              </a:xfrm>
              <a:custGeom>
                <a:avLst/>
                <a:gdLst>
                  <a:gd name="T0" fmla="*/ 39 w 39"/>
                  <a:gd name="T1" fmla="*/ 0 h 49"/>
                  <a:gd name="T2" fmla="*/ 39 w 39"/>
                  <a:gd name="T3" fmla="*/ 31 h 49"/>
                  <a:gd name="T4" fmla="*/ 19 w 39"/>
                  <a:gd name="T5" fmla="*/ 49 h 49"/>
                  <a:gd name="T6" fmla="*/ 0 w 39"/>
                  <a:gd name="T7" fmla="*/ 31 h 49"/>
                  <a:gd name="T8" fmla="*/ 0 w 39"/>
                  <a:gd name="T9" fmla="*/ 0 h 49"/>
                  <a:gd name="T10" fmla="*/ 39 w 39"/>
                  <a:gd name="T11" fmla="*/ 0 h 49"/>
                  <a:gd name="T12" fmla="*/ 39 w 39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9">
                    <a:moveTo>
                      <a:pt x="39" y="0"/>
                    </a:moveTo>
                    <a:lnTo>
                      <a:pt x="39" y="31"/>
                    </a:lnTo>
                    <a:lnTo>
                      <a:pt x="19" y="49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8" name="Line 208"/>
              <p:cNvSpPr>
                <a:spLocks noChangeShapeType="1"/>
              </p:cNvSpPr>
              <p:nvPr/>
            </p:nvSpPr>
            <p:spPr bwMode="auto">
              <a:xfrm>
                <a:off x="226" y="1173"/>
                <a:ext cx="0" cy="8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9" name="Line 209"/>
              <p:cNvSpPr>
                <a:spLocks noChangeShapeType="1"/>
              </p:cNvSpPr>
              <p:nvPr/>
            </p:nvSpPr>
            <p:spPr bwMode="auto">
              <a:xfrm>
                <a:off x="348" y="1124"/>
                <a:ext cx="0" cy="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7" name="Group 275"/>
            <p:cNvGrpSpPr>
              <a:grpSpLocks noChangeAspect="1"/>
            </p:cNvGrpSpPr>
            <p:nvPr/>
          </p:nvGrpSpPr>
          <p:grpSpPr bwMode="auto">
            <a:xfrm>
              <a:off x="189577" y="1364968"/>
              <a:ext cx="387350" cy="155575"/>
              <a:chOff x="159" y="894"/>
              <a:chExt cx="244" cy="98"/>
            </a:xfrm>
          </p:grpSpPr>
          <p:sp>
            <p:nvSpPr>
              <p:cNvPr id="852" name="Rectangle 276"/>
              <p:cNvSpPr>
                <a:spLocks noChangeArrowheads="1"/>
              </p:cNvSpPr>
              <p:nvPr/>
            </p:nvSpPr>
            <p:spPr bwMode="auto">
              <a:xfrm>
                <a:off x="159" y="894"/>
                <a:ext cx="244" cy="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3" name="Line 277"/>
              <p:cNvSpPr>
                <a:spLocks noChangeShapeType="1"/>
              </p:cNvSpPr>
              <p:nvPr/>
            </p:nvSpPr>
            <p:spPr bwMode="auto">
              <a:xfrm flipH="1">
                <a:off x="159" y="944"/>
                <a:ext cx="10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4" name="Oval 278"/>
              <p:cNvSpPr>
                <a:spLocks noChangeArrowheads="1"/>
              </p:cNvSpPr>
              <p:nvPr/>
            </p:nvSpPr>
            <p:spPr bwMode="auto">
              <a:xfrm>
                <a:off x="349" y="938"/>
                <a:ext cx="9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48" name="Group 288"/>
            <p:cNvGrpSpPr>
              <a:grpSpLocks noChangeAspect="1"/>
            </p:cNvGrpSpPr>
            <p:nvPr/>
          </p:nvGrpSpPr>
          <p:grpSpPr bwMode="auto">
            <a:xfrm>
              <a:off x="187196" y="247414"/>
              <a:ext cx="392113" cy="387350"/>
              <a:chOff x="209" y="149"/>
              <a:chExt cx="247" cy="244"/>
            </a:xfrm>
          </p:grpSpPr>
          <p:sp>
            <p:nvSpPr>
              <p:cNvPr id="849" name="Freeform 289"/>
              <p:cNvSpPr>
                <a:spLocks/>
              </p:cNvSpPr>
              <p:nvPr/>
            </p:nvSpPr>
            <p:spPr bwMode="auto">
              <a:xfrm>
                <a:off x="209" y="149"/>
                <a:ext cx="247" cy="244"/>
              </a:xfrm>
              <a:custGeom>
                <a:avLst/>
                <a:gdLst>
                  <a:gd name="T0" fmla="*/ 214 w 247"/>
                  <a:gd name="T1" fmla="*/ 56 h 244"/>
                  <a:gd name="T2" fmla="*/ 247 w 247"/>
                  <a:gd name="T3" fmla="*/ 56 h 244"/>
                  <a:gd name="T4" fmla="*/ 247 w 247"/>
                  <a:gd name="T5" fmla="*/ 244 h 244"/>
                  <a:gd name="T6" fmla="*/ 0 w 247"/>
                  <a:gd name="T7" fmla="*/ 244 h 244"/>
                  <a:gd name="T8" fmla="*/ 0 w 247"/>
                  <a:gd name="T9" fmla="*/ 56 h 244"/>
                  <a:gd name="T10" fmla="*/ 33 w 247"/>
                  <a:gd name="T11" fmla="*/ 56 h 244"/>
                  <a:gd name="T12" fmla="*/ 124 w 247"/>
                  <a:gd name="T13" fmla="*/ 0 h 244"/>
                  <a:gd name="T14" fmla="*/ 214 w 247"/>
                  <a:gd name="T15" fmla="*/ 5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244">
                    <a:moveTo>
                      <a:pt x="214" y="56"/>
                    </a:moveTo>
                    <a:lnTo>
                      <a:pt x="247" y="56"/>
                    </a:lnTo>
                    <a:lnTo>
                      <a:pt x="247" y="244"/>
                    </a:lnTo>
                    <a:lnTo>
                      <a:pt x="0" y="244"/>
                    </a:lnTo>
                    <a:lnTo>
                      <a:pt x="0" y="56"/>
                    </a:lnTo>
                    <a:lnTo>
                      <a:pt x="33" y="56"/>
                    </a:lnTo>
                    <a:lnTo>
                      <a:pt x="124" y="0"/>
                    </a:lnTo>
                    <a:lnTo>
                      <a:pt x="214" y="56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0" name="Freeform 290"/>
              <p:cNvSpPr>
                <a:spLocks/>
              </p:cNvSpPr>
              <p:nvPr/>
            </p:nvSpPr>
            <p:spPr bwMode="auto">
              <a:xfrm>
                <a:off x="242" y="208"/>
                <a:ext cx="181" cy="154"/>
              </a:xfrm>
              <a:custGeom>
                <a:avLst/>
                <a:gdLst>
                  <a:gd name="T0" fmla="*/ 0 w 181"/>
                  <a:gd name="T1" fmla="*/ 0 h 154"/>
                  <a:gd name="T2" fmla="*/ 91 w 181"/>
                  <a:gd name="T3" fmla="*/ 65 h 154"/>
                  <a:gd name="T4" fmla="*/ 181 w 181"/>
                  <a:gd name="T5" fmla="*/ 0 h 154"/>
                  <a:gd name="T6" fmla="*/ 181 w 181"/>
                  <a:gd name="T7" fmla="*/ 92 h 154"/>
                  <a:gd name="T8" fmla="*/ 91 w 181"/>
                  <a:gd name="T9" fmla="*/ 154 h 154"/>
                  <a:gd name="T10" fmla="*/ 0 w 181"/>
                  <a:gd name="T11" fmla="*/ 92 h 154"/>
                  <a:gd name="T12" fmla="*/ 0 w 181"/>
                  <a:gd name="T1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154">
                    <a:moveTo>
                      <a:pt x="0" y="0"/>
                    </a:moveTo>
                    <a:lnTo>
                      <a:pt x="91" y="65"/>
                    </a:lnTo>
                    <a:lnTo>
                      <a:pt x="181" y="0"/>
                    </a:lnTo>
                    <a:lnTo>
                      <a:pt x="181" y="92"/>
                    </a:lnTo>
                    <a:lnTo>
                      <a:pt x="91" y="154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1" name="Line 291"/>
              <p:cNvSpPr>
                <a:spLocks noChangeShapeType="1"/>
              </p:cNvSpPr>
              <p:nvPr/>
            </p:nvSpPr>
            <p:spPr bwMode="auto">
              <a:xfrm>
                <a:off x="333" y="271"/>
                <a:ext cx="0" cy="9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884" name="Group 883"/>
          <p:cNvGrpSpPr/>
          <p:nvPr/>
        </p:nvGrpSpPr>
        <p:grpSpPr>
          <a:xfrm>
            <a:off x="-8353575" y="229809"/>
            <a:ext cx="396098" cy="4096971"/>
            <a:chOff x="2896295" y="233920"/>
            <a:chExt cx="404041" cy="4179124"/>
          </a:xfrm>
        </p:grpSpPr>
        <p:grpSp>
          <p:nvGrpSpPr>
            <p:cNvPr id="885" name="Group 118"/>
            <p:cNvGrpSpPr>
              <a:grpSpLocks noChangeAspect="1"/>
            </p:cNvGrpSpPr>
            <p:nvPr/>
          </p:nvGrpSpPr>
          <p:grpSpPr bwMode="auto">
            <a:xfrm>
              <a:off x="2901124" y="1942892"/>
              <a:ext cx="394382" cy="394382"/>
              <a:chOff x="3794" y="2081"/>
              <a:chExt cx="245" cy="245"/>
            </a:xfrm>
          </p:grpSpPr>
          <p:sp>
            <p:nvSpPr>
              <p:cNvPr id="939" name="Oval 119"/>
              <p:cNvSpPr>
                <a:spLocks noChangeArrowheads="1"/>
              </p:cNvSpPr>
              <p:nvPr/>
            </p:nvSpPr>
            <p:spPr bwMode="auto">
              <a:xfrm>
                <a:off x="3899" y="2186"/>
                <a:ext cx="34" cy="34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0" name="Oval 120"/>
              <p:cNvSpPr>
                <a:spLocks noChangeArrowheads="1"/>
              </p:cNvSpPr>
              <p:nvPr/>
            </p:nvSpPr>
            <p:spPr bwMode="auto">
              <a:xfrm>
                <a:off x="3794" y="2081"/>
                <a:ext cx="245" cy="24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1" name="Line 121"/>
              <p:cNvSpPr>
                <a:spLocks noChangeShapeType="1"/>
              </p:cNvSpPr>
              <p:nvPr/>
            </p:nvSpPr>
            <p:spPr bwMode="auto">
              <a:xfrm>
                <a:off x="3859" y="2145"/>
                <a:ext cx="34" cy="3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2" name="Line 122"/>
              <p:cNvSpPr>
                <a:spLocks noChangeShapeType="1"/>
              </p:cNvSpPr>
              <p:nvPr/>
            </p:nvSpPr>
            <p:spPr bwMode="auto">
              <a:xfrm>
                <a:off x="3939" y="2226"/>
                <a:ext cx="34" cy="3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43" name="Line 123"/>
              <p:cNvSpPr>
                <a:spLocks noChangeShapeType="1"/>
              </p:cNvSpPr>
              <p:nvPr/>
            </p:nvSpPr>
            <p:spPr bwMode="auto">
              <a:xfrm>
                <a:off x="3917" y="2081"/>
                <a:ext cx="0" cy="24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6" name="Group 132"/>
            <p:cNvGrpSpPr>
              <a:grpSpLocks noChangeAspect="1"/>
            </p:cNvGrpSpPr>
            <p:nvPr/>
          </p:nvGrpSpPr>
          <p:grpSpPr bwMode="auto">
            <a:xfrm>
              <a:off x="2936284" y="4039600"/>
              <a:ext cx="324063" cy="373444"/>
              <a:chOff x="3812" y="2082"/>
              <a:chExt cx="210" cy="242"/>
            </a:xfrm>
          </p:grpSpPr>
          <p:sp>
            <p:nvSpPr>
              <p:cNvPr id="932" name="Freeform 133"/>
              <p:cNvSpPr>
                <a:spLocks/>
              </p:cNvSpPr>
              <p:nvPr/>
            </p:nvSpPr>
            <p:spPr bwMode="auto">
              <a:xfrm>
                <a:off x="3812" y="2082"/>
                <a:ext cx="210" cy="242"/>
              </a:xfrm>
              <a:custGeom>
                <a:avLst/>
                <a:gdLst>
                  <a:gd name="T0" fmla="*/ 54 w 288"/>
                  <a:gd name="T1" fmla="*/ 334 h 334"/>
                  <a:gd name="T2" fmla="*/ 237 w 288"/>
                  <a:gd name="T3" fmla="*/ 334 h 334"/>
                  <a:gd name="T4" fmla="*/ 288 w 288"/>
                  <a:gd name="T5" fmla="*/ 283 h 334"/>
                  <a:gd name="T6" fmla="*/ 102 w 288"/>
                  <a:gd name="T7" fmla="*/ 283 h 334"/>
                  <a:gd name="T8" fmla="*/ 51 w 288"/>
                  <a:gd name="T9" fmla="*/ 334 h 334"/>
                  <a:gd name="T10" fmla="*/ 0 w 288"/>
                  <a:gd name="T11" fmla="*/ 283 h 334"/>
                  <a:gd name="T12" fmla="*/ 0 w 288"/>
                  <a:gd name="T13" fmla="*/ 0 h 334"/>
                  <a:gd name="T14" fmla="*/ 256 w 288"/>
                  <a:gd name="T15" fmla="*/ 0 h 334"/>
                  <a:gd name="T16" fmla="*/ 256 w 288"/>
                  <a:gd name="T17" fmla="*/ 281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334">
                    <a:moveTo>
                      <a:pt x="54" y="334"/>
                    </a:moveTo>
                    <a:cubicBezTo>
                      <a:pt x="237" y="334"/>
                      <a:pt x="237" y="334"/>
                      <a:pt x="237" y="334"/>
                    </a:cubicBezTo>
                    <a:cubicBezTo>
                      <a:pt x="265" y="334"/>
                      <a:pt x="288" y="311"/>
                      <a:pt x="288" y="283"/>
                    </a:cubicBezTo>
                    <a:cubicBezTo>
                      <a:pt x="102" y="283"/>
                      <a:pt x="102" y="283"/>
                      <a:pt x="102" y="283"/>
                    </a:cubicBezTo>
                    <a:cubicBezTo>
                      <a:pt x="102" y="311"/>
                      <a:pt x="79" y="334"/>
                      <a:pt x="51" y="334"/>
                    </a:cubicBezTo>
                    <a:cubicBezTo>
                      <a:pt x="23" y="334"/>
                      <a:pt x="0" y="311"/>
                      <a:pt x="0" y="2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281"/>
                      <a:pt x="256" y="281"/>
                      <a:pt x="256" y="2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3" name="Line 134"/>
              <p:cNvSpPr>
                <a:spLocks noChangeShapeType="1"/>
              </p:cNvSpPr>
              <p:nvPr/>
            </p:nvSpPr>
            <p:spPr bwMode="auto">
              <a:xfrm>
                <a:off x="3878" y="2137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4" name="Line 135"/>
              <p:cNvSpPr>
                <a:spLocks noChangeShapeType="1"/>
              </p:cNvSpPr>
              <p:nvPr/>
            </p:nvSpPr>
            <p:spPr bwMode="auto">
              <a:xfrm>
                <a:off x="3840" y="2137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5" name="Line 136"/>
              <p:cNvSpPr>
                <a:spLocks noChangeShapeType="1"/>
              </p:cNvSpPr>
              <p:nvPr/>
            </p:nvSpPr>
            <p:spPr bwMode="auto">
              <a:xfrm>
                <a:off x="3878" y="2192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6" name="Line 137"/>
              <p:cNvSpPr>
                <a:spLocks noChangeShapeType="1"/>
              </p:cNvSpPr>
              <p:nvPr/>
            </p:nvSpPr>
            <p:spPr bwMode="auto">
              <a:xfrm>
                <a:off x="3840" y="2192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7" name="Line 138"/>
              <p:cNvSpPr>
                <a:spLocks noChangeShapeType="1"/>
              </p:cNvSpPr>
              <p:nvPr/>
            </p:nvSpPr>
            <p:spPr bwMode="auto">
              <a:xfrm>
                <a:off x="3878" y="2248"/>
                <a:ext cx="94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8" name="Line 139"/>
              <p:cNvSpPr>
                <a:spLocks noChangeShapeType="1"/>
              </p:cNvSpPr>
              <p:nvPr/>
            </p:nvSpPr>
            <p:spPr bwMode="auto">
              <a:xfrm>
                <a:off x="3840" y="2248"/>
                <a:ext cx="1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7" name="Group 160"/>
            <p:cNvGrpSpPr>
              <a:grpSpLocks noChangeAspect="1"/>
            </p:cNvGrpSpPr>
            <p:nvPr/>
          </p:nvGrpSpPr>
          <p:grpSpPr bwMode="auto">
            <a:xfrm>
              <a:off x="2896295" y="2564690"/>
              <a:ext cx="404041" cy="214093"/>
              <a:chOff x="7058" y="925"/>
              <a:chExt cx="251" cy="133"/>
            </a:xfrm>
          </p:grpSpPr>
          <p:sp>
            <p:nvSpPr>
              <p:cNvPr id="928" name="Freeform 161"/>
              <p:cNvSpPr>
                <a:spLocks/>
              </p:cNvSpPr>
              <p:nvPr/>
            </p:nvSpPr>
            <p:spPr bwMode="auto">
              <a:xfrm>
                <a:off x="7058" y="925"/>
                <a:ext cx="250" cy="69"/>
              </a:xfrm>
              <a:custGeom>
                <a:avLst/>
                <a:gdLst>
                  <a:gd name="T0" fmla="*/ 0 w 346"/>
                  <a:gd name="T1" fmla="*/ 95 h 95"/>
                  <a:gd name="T2" fmla="*/ 173 w 346"/>
                  <a:gd name="T3" fmla="*/ 0 h 95"/>
                  <a:gd name="T4" fmla="*/ 346 w 346"/>
                  <a:gd name="T5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95"/>
                    </a:moveTo>
                    <a:cubicBezTo>
                      <a:pt x="0" y="95"/>
                      <a:pt x="63" y="0"/>
                      <a:pt x="173" y="0"/>
                    </a:cubicBezTo>
                    <a:cubicBezTo>
                      <a:pt x="283" y="0"/>
                      <a:pt x="346" y="95"/>
                      <a:pt x="346" y="9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9" name="Freeform 162"/>
              <p:cNvSpPr>
                <a:spLocks/>
              </p:cNvSpPr>
              <p:nvPr/>
            </p:nvSpPr>
            <p:spPr bwMode="auto">
              <a:xfrm>
                <a:off x="7059" y="988"/>
                <a:ext cx="250" cy="70"/>
              </a:xfrm>
              <a:custGeom>
                <a:avLst/>
                <a:gdLst>
                  <a:gd name="T0" fmla="*/ 0 w 346"/>
                  <a:gd name="T1" fmla="*/ 0 h 95"/>
                  <a:gd name="T2" fmla="*/ 173 w 346"/>
                  <a:gd name="T3" fmla="*/ 95 h 95"/>
                  <a:gd name="T4" fmla="*/ 346 w 346"/>
                  <a:gd name="T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95">
                    <a:moveTo>
                      <a:pt x="0" y="0"/>
                    </a:moveTo>
                    <a:cubicBezTo>
                      <a:pt x="0" y="0"/>
                      <a:pt x="63" y="95"/>
                      <a:pt x="173" y="95"/>
                    </a:cubicBezTo>
                    <a:cubicBezTo>
                      <a:pt x="283" y="95"/>
                      <a:pt x="346" y="0"/>
                      <a:pt x="346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0" name="Oval 163"/>
              <p:cNvSpPr>
                <a:spLocks noChangeArrowheads="1"/>
              </p:cNvSpPr>
              <p:nvPr/>
            </p:nvSpPr>
            <p:spPr bwMode="auto">
              <a:xfrm>
                <a:off x="7121" y="931"/>
                <a:ext cx="124" cy="119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31" name="Oval 164"/>
              <p:cNvSpPr>
                <a:spLocks noChangeArrowheads="1"/>
              </p:cNvSpPr>
              <p:nvPr/>
            </p:nvSpPr>
            <p:spPr bwMode="auto">
              <a:xfrm>
                <a:off x="7170" y="977"/>
                <a:ext cx="27" cy="2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8" name="Group 167"/>
            <p:cNvGrpSpPr>
              <a:grpSpLocks noChangeAspect="1"/>
            </p:cNvGrpSpPr>
            <p:nvPr/>
          </p:nvGrpSpPr>
          <p:grpSpPr bwMode="auto">
            <a:xfrm>
              <a:off x="2925280" y="3006199"/>
              <a:ext cx="346070" cy="301555"/>
              <a:chOff x="6385" y="1100"/>
              <a:chExt cx="241" cy="210"/>
            </a:xfrm>
          </p:grpSpPr>
          <p:sp>
            <p:nvSpPr>
              <p:cNvPr id="926" name="Freeform 168"/>
              <p:cNvSpPr>
                <a:spLocks/>
              </p:cNvSpPr>
              <p:nvPr/>
            </p:nvSpPr>
            <p:spPr bwMode="auto">
              <a:xfrm>
                <a:off x="6385" y="1100"/>
                <a:ext cx="241" cy="210"/>
              </a:xfrm>
              <a:custGeom>
                <a:avLst/>
                <a:gdLst>
                  <a:gd name="T0" fmla="*/ 241 w 241"/>
                  <a:gd name="T1" fmla="*/ 210 h 210"/>
                  <a:gd name="T2" fmla="*/ 0 w 241"/>
                  <a:gd name="T3" fmla="*/ 210 h 210"/>
                  <a:gd name="T4" fmla="*/ 0 w 241"/>
                  <a:gd name="T5" fmla="*/ 0 h 210"/>
                  <a:gd name="T6" fmla="*/ 97 w 241"/>
                  <a:gd name="T7" fmla="*/ 0 h 210"/>
                  <a:gd name="T8" fmla="*/ 115 w 241"/>
                  <a:gd name="T9" fmla="*/ 18 h 210"/>
                  <a:gd name="T10" fmla="*/ 241 w 241"/>
                  <a:gd name="T11" fmla="*/ 18 h 210"/>
                  <a:gd name="T12" fmla="*/ 241 w 241"/>
                  <a:gd name="T1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10">
                    <a:moveTo>
                      <a:pt x="241" y="210"/>
                    </a:moveTo>
                    <a:lnTo>
                      <a:pt x="0" y="210"/>
                    </a:lnTo>
                    <a:lnTo>
                      <a:pt x="0" y="0"/>
                    </a:lnTo>
                    <a:lnTo>
                      <a:pt x="97" y="0"/>
                    </a:lnTo>
                    <a:lnTo>
                      <a:pt x="115" y="18"/>
                    </a:lnTo>
                    <a:lnTo>
                      <a:pt x="241" y="18"/>
                    </a:lnTo>
                    <a:lnTo>
                      <a:pt x="241" y="21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7" name="Line 169"/>
              <p:cNvSpPr>
                <a:spLocks noChangeShapeType="1"/>
              </p:cNvSpPr>
              <p:nvPr/>
            </p:nvSpPr>
            <p:spPr bwMode="auto">
              <a:xfrm>
                <a:off x="6385" y="1140"/>
                <a:ext cx="24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89" name="Group 180"/>
            <p:cNvGrpSpPr>
              <a:grpSpLocks noChangeAspect="1"/>
            </p:cNvGrpSpPr>
            <p:nvPr/>
          </p:nvGrpSpPr>
          <p:grpSpPr bwMode="auto">
            <a:xfrm>
              <a:off x="2926059" y="3535170"/>
              <a:ext cx="344512" cy="277016"/>
              <a:chOff x="3795" y="2105"/>
              <a:chExt cx="245" cy="197"/>
            </a:xfrm>
          </p:grpSpPr>
          <p:sp>
            <p:nvSpPr>
              <p:cNvPr id="913" name="Rectangle 181"/>
              <p:cNvSpPr>
                <a:spLocks noChangeArrowheads="1"/>
              </p:cNvSpPr>
              <p:nvPr/>
            </p:nvSpPr>
            <p:spPr bwMode="auto">
              <a:xfrm>
                <a:off x="3795" y="2105"/>
                <a:ext cx="24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4" name="Line 182"/>
              <p:cNvSpPr>
                <a:spLocks noChangeShapeType="1"/>
              </p:cNvSpPr>
              <p:nvPr/>
            </p:nvSpPr>
            <p:spPr bwMode="auto">
              <a:xfrm>
                <a:off x="382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5" name="Line 183"/>
              <p:cNvSpPr>
                <a:spLocks noChangeShapeType="1"/>
              </p:cNvSpPr>
              <p:nvPr/>
            </p:nvSpPr>
            <p:spPr bwMode="auto">
              <a:xfrm>
                <a:off x="382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6" name="Line 184"/>
              <p:cNvSpPr>
                <a:spLocks noChangeShapeType="1"/>
              </p:cNvSpPr>
              <p:nvPr/>
            </p:nvSpPr>
            <p:spPr bwMode="auto">
              <a:xfrm>
                <a:off x="382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7" name="Line 185"/>
              <p:cNvSpPr>
                <a:spLocks noChangeShapeType="1"/>
              </p:cNvSpPr>
              <p:nvPr/>
            </p:nvSpPr>
            <p:spPr bwMode="auto">
              <a:xfrm>
                <a:off x="382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8" name="Line 186"/>
              <p:cNvSpPr>
                <a:spLocks noChangeShapeType="1"/>
              </p:cNvSpPr>
              <p:nvPr/>
            </p:nvSpPr>
            <p:spPr bwMode="auto">
              <a:xfrm>
                <a:off x="382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9" name="Line 187"/>
              <p:cNvSpPr>
                <a:spLocks noChangeShapeType="1"/>
              </p:cNvSpPr>
              <p:nvPr/>
            </p:nvSpPr>
            <p:spPr bwMode="auto">
              <a:xfrm>
                <a:off x="382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0" name="Line 188"/>
              <p:cNvSpPr>
                <a:spLocks noChangeShapeType="1"/>
              </p:cNvSpPr>
              <p:nvPr/>
            </p:nvSpPr>
            <p:spPr bwMode="auto">
              <a:xfrm>
                <a:off x="4008" y="2141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1" name="Line 189"/>
              <p:cNvSpPr>
                <a:spLocks noChangeShapeType="1"/>
              </p:cNvSpPr>
              <p:nvPr/>
            </p:nvSpPr>
            <p:spPr bwMode="auto">
              <a:xfrm>
                <a:off x="4008" y="2105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2" name="Line 190"/>
              <p:cNvSpPr>
                <a:spLocks noChangeShapeType="1"/>
              </p:cNvSpPr>
              <p:nvPr/>
            </p:nvSpPr>
            <p:spPr bwMode="auto">
              <a:xfrm>
                <a:off x="4008" y="2177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3" name="Line 191"/>
              <p:cNvSpPr>
                <a:spLocks noChangeShapeType="1"/>
              </p:cNvSpPr>
              <p:nvPr/>
            </p:nvSpPr>
            <p:spPr bwMode="auto">
              <a:xfrm>
                <a:off x="4008" y="2213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4" name="Line 192"/>
              <p:cNvSpPr>
                <a:spLocks noChangeShapeType="1"/>
              </p:cNvSpPr>
              <p:nvPr/>
            </p:nvSpPr>
            <p:spPr bwMode="auto">
              <a:xfrm>
                <a:off x="4008" y="2248"/>
                <a:ext cx="0" cy="17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5" name="Line 193"/>
              <p:cNvSpPr>
                <a:spLocks noChangeShapeType="1"/>
              </p:cNvSpPr>
              <p:nvPr/>
            </p:nvSpPr>
            <p:spPr bwMode="auto">
              <a:xfrm>
                <a:off x="4008" y="2284"/>
                <a:ext cx="0" cy="1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0" name="Group 51"/>
            <p:cNvGrpSpPr>
              <a:grpSpLocks noChangeAspect="1"/>
            </p:cNvGrpSpPr>
            <p:nvPr/>
          </p:nvGrpSpPr>
          <p:grpSpPr bwMode="auto">
            <a:xfrm>
              <a:off x="2952265" y="1422178"/>
              <a:ext cx="292100" cy="293298"/>
              <a:chOff x="1774" y="867"/>
              <a:chExt cx="244" cy="245"/>
            </a:xfrm>
          </p:grpSpPr>
          <p:sp>
            <p:nvSpPr>
              <p:cNvPr id="908" name="Freeform 52"/>
              <p:cNvSpPr>
                <a:spLocks/>
              </p:cNvSpPr>
              <p:nvPr/>
            </p:nvSpPr>
            <p:spPr bwMode="auto">
              <a:xfrm>
                <a:off x="1782" y="1019"/>
                <a:ext cx="83" cy="42"/>
              </a:xfrm>
              <a:custGeom>
                <a:avLst/>
                <a:gdLst>
                  <a:gd name="T0" fmla="*/ 83 w 83"/>
                  <a:gd name="T1" fmla="*/ 0 h 42"/>
                  <a:gd name="T2" fmla="*/ 42 w 83"/>
                  <a:gd name="T3" fmla="*/ 42 h 42"/>
                  <a:gd name="T4" fmla="*/ 0 w 83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2">
                    <a:moveTo>
                      <a:pt x="83" y="0"/>
                    </a:moveTo>
                    <a:lnTo>
                      <a:pt x="42" y="42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9" name="Freeform 53"/>
              <p:cNvSpPr>
                <a:spLocks/>
              </p:cNvSpPr>
              <p:nvPr/>
            </p:nvSpPr>
            <p:spPr bwMode="auto">
              <a:xfrm>
                <a:off x="1927" y="875"/>
                <a:ext cx="41" cy="83"/>
              </a:xfrm>
              <a:custGeom>
                <a:avLst/>
                <a:gdLst>
                  <a:gd name="T0" fmla="*/ 0 w 41"/>
                  <a:gd name="T1" fmla="*/ 0 h 83"/>
                  <a:gd name="T2" fmla="*/ 41 w 41"/>
                  <a:gd name="T3" fmla="*/ 42 h 83"/>
                  <a:gd name="T4" fmla="*/ 0 w 41"/>
                  <a:gd name="T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83">
                    <a:moveTo>
                      <a:pt x="0" y="0"/>
                    </a:moveTo>
                    <a:lnTo>
                      <a:pt x="41" y="42"/>
                    </a:lnTo>
                    <a:lnTo>
                      <a:pt x="0" y="8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0" name="Freeform 54"/>
              <p:cNvSpPr>
                <a:spLocks/>
              </p:cNvSpPr>
              <p:nvPr/>
            </p:nvSpPr>
            <p:spPr bwMode="auto">
              <a:xfrm>
                <a:off x="1809" y="900"/>
                <a:ext cx="159" cy="161"/>
              </a:xfrm>
              <a:custGeom>
                <a:avLst/>
                <a:gdLst>
                  <a:gd name="T0" fmla="*/ 220 w 220"/>
                  <a:gd name="T1" fmla="*/ 23 h 222"/>
                  <a:gd name="T2" fmla="*/ 54 w 220"/>
                  <a:gd name="T3" fmla="*/ 51 h 222"/>
                  <a:gd name="T4" fmla="*/ 21 w 220"/>
                  <a:gd name="T5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2">
                    <a:moveTo>
                      <a:pt x="220" y="23"/>
                    </a:moveTo>
                    <a:cubicBezTo>
                      <a:pt x="220" y="23"/>
                      <a:pt x="104" y="0"/>
                      <a:pt x="54" y="51"/>
                    </a:cubicBezTo>
                    <a:cubicBezTo>
                      <a:pt x="0" y="105"/>
                      <a:pt x="21" y="222"/>
                      <a:pt x="21" y="222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1" name="Freeform 55"/>
              <p:cNvSpPr>
                <a:spLocks/>
              </p:cNvSpPr>
              <p:nvPr/>
            </p:nvSpPr>
            <p:spPr bwMode="auto">
              <a:xfrm>
                <a:off x="1957" y="1050"/>
                <a:ext cx="61" cy="62"/>
              </a:xfrm>
              <a:custGeom>
                <a:avLst/>
                <a:gdLst>
                  <a:gd name="T0" fmla="*/ 0 w 61"/>
                  <a:gd name="T1" fmla="*/ 62 h 62"/>
                  <a:gd name="T2" fmla="*/ 0 w 61"/>
                  <a:gd name="T3" fmla="*/ 0 h 62"/>
                  <a:gd name="T4" fmla="*/ 61 w 61"/>
                  <a:gd name="T5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62">
                    <a:moveTo>
                      <a:pt x="0" y="62"/>
                    </a:moveTo>
                    <a:lnTo>
                      <a:pt x="0" y="0"/>
                    </a:lnTo>
                    <a:lnTo>
                      <a:pt x="61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12" name="Freeform 56"/>
              <p:cNvSpPr>
                <a:spLocks/>
              </p:cNvSpPr>
              <p:nvPr/>
            </p:nvSpPr>
            <p:spPr bwMode="auto">
              <a:xfrm>
                <a:off x="1774" y="867"/>
                <a:ext cx="244" cy="245"/>
              </a:xfrm>
              <a:custGeom>
                <a:avLst/>
                <a:gdLst>
                  <a:gd name="T0" fmla="*/ 244 w 244"/>
                  <a:gd name="T1" fmla="*/ 0 h 245"/>
                  <a:gd name="T2" fmla="*/ 244 w 244"/>
                  <a:gd name="T3" fmla="*/ 245 h 245"/>
                  <a:gd name="T4" fmla="*/ 0 w 244"/>
                  <a:gd name="T5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4" h="245">
                    <a:moveTo>
                      <a:pt x="244" y="0"/>
                    </a:moveTo>
                    <a:lnTo>
                      <a:pt x="244" y="245"/>
                    </a:lnTo>
                    <a:lnTo>
                      <a:pt x="0" y="24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1" name="Group 144"/>
            <p:cNvGrpSpPr>
              <a:grpSpLocks noChangeAspect="1"/>
            </p:cNvGrpSpPr>
            <p:nvPr/>
          </p:nvGrpSpPr>
          <p:grpSpPr bwMode="auto">
            <a:xfrm>
              <a:off x="2896703" y="233920"/>
              <a:ext cx="403225" cy="401638"/>
              <a:chOff x="1734" y="136"/>
              <a:chExt cx="254" cy="253"/>
            </a:xfrm>
          </p:grpSpPr>
          <p:sp>
            <p:nvSpPr>
              <p:cNvPr id="902" name="Freeform 145"/>
              <p:cNvSpPr>
                <a:spLocks/>
              </p:cNvSpPr>
              <p:nvPr/>
            </p:nvSpPr>
            <p:spPr bwMode="auto">
              <a:xfrm>
                <a:off x="1788" y="136"/>
                <a:ext cx="200" cy="199"/>
              </a:xfrm>
              <a:custGeom>
                <a:avLst/>
                <a:gdLst>
                  <a:gd name="T0" fmla="*/ 0 w 275"/>
                  <a:gd name="T1" fmla="*/ 123 h 275"/>
                  <a:gd name="T2" fmla="*/ 137 w 275"/>
                  <a:gd name="T3" fmla="*/ 0 h 275"/>
                  <a:gd name="T4" fmla="*/ 275 w 275"/>
                  <a:gd name="T5" fmla="*/ 138 h 275"/>
                  <a:gd name="T6" fmla="*/ 147 w 275"/>
                  <a:gd name="T7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5" h="275">
                    <a:moveTo>
                      <a:pt x="0" y="123"/>
                    </a:moveTo>
                    <a:cubicBezTo>
                      <a:pt x="7" y="54"/>
                      <a:pt x="66" y="0"/>
                      <a:pt x="137" y="0"/>
                    </a:cubicBezTo>
                    <a:cubicBezTo>
                      <a:pt x="213" y="0"/>
                      <a:pt x="275" y="62"/>
                      <a:pt x="275" y="138"/>
                    </a:cubicBezTo>
                    <a:cubicBezTo>
                      <a:pt x="275" y="210"/>
                      <a:pt x="219" y="270"/>
                      <a:pt x="147" y="27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3" name="Freeform 146"/>
              <p:cNvSpPr>
                <a:spLocks/>
              </p:cNvSpPr>
              <p:nvPr/>
            </p:nvSpPr>
            <p:spPr bwMode="auto">
              <a:xfrm>
                <a:off x="1734" y="220"/>
                <a:ext cx="169" cy="169"/>
              </a:xfrm>
              <a:custGeom>
                <a:avLst/>
                <a:gdLst>
                  <a:gd name="T0" fmla="*/ 170 w 232"/>
                  <a:gd name="T1" fmla="*/ 65 h 234"/>
                  <a:gd name="T2" fmla="*/ 211 w 232"/>
                  <a:gd name="T3" fmla="*/ 215 h 234"/>
                  <a:gd name="T4" fmla="*/ 62 w 232"/>
                  <a:gd name="T5" fmla="*/ 174 h 234"/>
                  <a:gd name="T6" fmla="*/ 21 w 232"/>
                  <a:gd name="T7" fmla="*/ 24 h 234"/>
                  <a:gd name="T8" fmla="*/ 170 w 232"/>
                  <a:gd name="T9" fmla="*/ 6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34">
                    <a:moveTo>
                      <a:pt x="170" y="65"/>
                    </a:moveTo>
                    <a:cubicBezTo>
                      <a:pt x="223" y="118"/>
                      <a:pt x="232" y="194"/>
                      <a:pt x="211" y="215"/>
                    </a:cubicBezTo>
                    <a:cubicBezTo>
                      <a:pt x="192" y="234"/>
                      <a:pt x="114" y="226"/>
                      <a:pt x="62" y="174"/>
                    </a:cubicBezTo>
                    <a:cubicBezTo>
                      <a:pt x="9" y="121"/>
                      <a:pt x="0" y="45"/>
                      <a:pt x="21" y="24"/>
                    </a:cubicBezTo>
                    <a:cubicBezTo>
                      <a:pt x="45" y="0"/>
                      <a:pt x="118" y="13"/>
                      <a:pt x="170" y="65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4" name="Line 147"/>
              <p:cNvSpPr>
                <a:spLocks noChangeShapeType="1"/>
              </p:cNvSpPr>
              <p:nvPr/>
            </p:nvSpPr>
            <p:spPr bwMode="auto">
              <a:xfrm>
                <a:off x="1801" y="289"/>
                <a:ext cx="33" cy="33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5" name="Line 148"/>
              <p:cNvSpPr>
                <a:spLocks noChangeShapeType="1"/>
              </p:cNvSpPr>
              <p:nvPr/>
            </p:nvSpPr>
            <p:spPr bwMode="auto">
              <a:xfrm>
                <a:off x="1818" y="165"/>
                <a:ext cx="142" cy="14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6" name="Line 149"/>
              <p:cNvSpPr>
                <a:spLocks noChangeShapeType="1"/>
              </p:cNvSpPr>
              <p:nvPr/>
            </p:nvSpPr>
            <p:spPr bwMode="auto">
              <a:xfrm flipH="1">
                <a:off x="1856" y="165"/>
                <a:ext cx="101" cy="10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7" name="Freeform 150"/>
              <p:cNvSpPr>
                <a:spLocks/>
              </p:cNvSpPr>
              <p:nvPr/>
            </p:nvSpPr>
            <p:spPr bwMode="auto">
              <a:xfrm>
                <a:off x="1893" y="136"/>
                <a:ext cx="95" cy="97"/>
              </a:xfrm>
              <a:custGeom>
                <a:avLst/>
                <a:gdLst>
                  <a:gd name="T0" fmla="*/ 131 w 131"/>
                  <a:gd name="T1" fmla="*/ 119 h 133"/>
                  <a:gd name="T2" fmla="*/ 85 w 131"/>
                  <a:gd name="T3" fmla="*/ 133 h 133"/>
                  <a:gd name="T4" fmla="*/ 0 w 131"/>
                  <a:gd name="T5" fmla="*/ 48 h 133"/>
                  <a:gd name="T6" fmla="*/ 15 w 131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133">
                    <a:moveTo>
                      <a:pt x="131" y="119"/>
                    </a:moveTo>
                    <a:cubicBezTo>
                      <a:pt x="118" y="128"/>
                      <a:pt x="102" y="133"/>
                      <a:pt x="85" y="133"/>
                    </a:cubicBezTo>
                    <a:cubicBezTo>
                      <a:pt x="38" y="133"/>
                      <a:pt x="0" y="95"/>
                      <a:pt x="0" y="48"/>
                    </a:cubicBezTo>
                    <a:cubicBezTo>
                      <a:pt x="0" y="30"/>
                      <a:pt x="6" y="14"/>
                      <a:pt x="15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892" name="Group 12"/>
            <p:cNvGrpSpPr>
              <a:grpSpLocks noChangeAspect="1"/>
            </p:cNvGrpSpPr>
            <p:nvPr/>
          </p:nvGrpSpPr>
          <p:grpSpPr bwMode="auto">
            <a:xfrm>
              <a:off x="2905434" y="862974"/>
              <a:ext cx="385763" cy="331788"/>
              <a:chOff x="1811" y="516"/>
              <a:chExt cx="243" cy="209"/>
            </a:xfrm>
          </p:grpSpPr>
          <p:sp>
            <p:nvSpPr>
              <p:cNvPr id="893" name="Freeform 13"/>
              <p:cNvSpPr>
                <a:spLocks/>
              </p:cNvSpPr>
              <p:nvPr/>
            </p:nvSpPr>
            <p:spPr bwMode="auto">
              <a:xfrm>
                <a:off x="1811" y="516"/>
                <a:ext cx="243" cy="62"/>
              </a:xfrm>
              <a:custGeom>
                <a:avLst/>
                <a:gdLst>
                  <a:gd name="T0" fmla="*/ 122 w 243"/>
                  <a:gd name="T1" fmla="*/ 0 h 62"/>
                  <a:gd name="T2" fmla="*/ 0 w 243"/>
                  <a:gd name="T3" fmla="*/ 62 h 62"/>
                  <a:gd name="T4" fmla="*/ 243 w 243"/>
                  <a:gd name="T5" fmla="*/ 62 h 62"/>
                  <a:gd name="T6" fmla="*/ 122 w 243"/>
                  <a:gd name="T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3" h="62">
                    <a:moveTo>
                      <a:pt x="122" y="0"/>
                    </a:moveTo>
                    <a:lnTo>
                      <a:pt x="0" y="62"/>
                    </a:lnTo>
                    <a:lnTo>
                      <a:pt x="243" y="62"/>
                    </a:lnTo>
                    <a:lnTo>
                      <a:pt x="122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4" name="Freeform 14"/>
              <p:cNvSpPr>
                <a:spLocks/>
              </p:cNvSpPr>
              <p:nvPr/>
            </p:nvSpPr>
            <p:spPr bwMode="auto">
              <a:xfrm>
                <a:off x="1823" y="687"/>
                <a:ext cx="219" cy="38"/>
              </a:xfrm>
              <a:custGeom>
                <a:avLst/>
                <a:gdLst>
                  <a:gd name="T0" fmla="*/ 15 w 219"/>
                  <a:gd name="T1" fmla="*/ 0 h 38"/>
                  <a:gd name="T2" fmla="*/ 204 w 219"/>
                  <a:gd name="T3" fmla="*/ 0 h 38"/>
                  <a:gd name="T4" fmla="*/ 219 w 219"/>
                  <a:gd name="T5" fmla="*/ 38 h 38"/>
                  <a:gd name="T6" fmla="*/ 0 w 219"/>
                  <a:gd name="T7" fmla="*/ 38 h 38"/>
                  <a:gd name="T8" fmla="*/ 15 w 219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38">
                    <a:moveTo>
                      <a:pt x="15" y="0"/>
                    </a:moveTo>
                    <a:lnTo>
                      <a:pt x="204" y="0"/>
                    </a:lnTo>
                    <a:lnTo>
                      <a:pt x="219" y="38"/>
                    </a:lnTo>
                    <a:lnTo>
                      <a:pt x="0" y="38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5" name="Line 15"/>
              <p:cNvSpPr>
                <a:spLocks noChangeShapeType="1"/>
              </p:cNvSpPr>
              <p:nvPr/>
            </p:nvSpPr>
            <p:spPr bwMode="auto">
              <a:xfrm flipV="1">
                <a:off x="1838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6" name="Line 16"/>
              <p:cNvSpPr>
                <a:spLocks noChangeShapeType="1"/>
              </p:cNvSpPr>
              <p:nvPr/>
            </p:nvSpPr>
            <p:spPr bwMode="auto">
              <a:xfrm flipV="1">
                <a:off x="2027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7" name="Line 17"/>
              <p:cNvSpPr>
                <a:spLocks noChangeShapeType="1"/>
              </p:cNvSpPr>
              <p:nvPr/>
            </p:nvSpPr>
            <p:spPr bwMode="auto">
              <a:xfrm flipV="1">
                <a:off x="1996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8" name="Line 18"/>
              <p:cNvSpPr>
                <a:spLocks noChangeShapeType="1"/>
              </p:cNvSpPr>
              <p:nvPr/>
            </p:nvSpPr>
            <p:spPr bwMode="auto">
              <a:xfrm flipV="1">
                <a:off x="1965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99" name="Line 19"/>
              <p:cNvSpPr>
                <a:spLocks noChangeShapeType="1"/>
              </p:cNvSpPr>
              <p:nvPr/>
            </p:nvSpPr>
            <p:spPr bwMode="auto">
              <a:xfrm flipV="1">
                <a:off x="1933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0" name="Line 20"/>
              <p:cNvSpPr>
                <a:spLocks noChangeShapeType="1"/>
              </p:cNvSpPr>
              <p:nvPr/>
            </p:nvSpPr>
            <p:spPr bwMode="auto">
              <a:xfrm flipV="1">
                <a:off x="1901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01" name="Line 21"/>
              <p:cNvSpPr>
                <a:spLocks noChangeShapeType="1"/>
              </p:cNvSpPr>
              <p:nvPr/>
            </p:nvSpPr>
            <p:spPr bwMode="auto">
              <a:xfrm flipV="1">
                <a:off x="1870" y="578"/>
                <a:ext cx="0" cy="109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44" name="Group 943"/>
          <p:cNvGrpSpPr/>
          <p:nvPr/>
        </p:nvGrpSpPr>
        <p:grpSpPr>
          <a:xfrm>
            <a:off x="-7324505" y="241482"/>
            <a:ext cx="375067" cy="4085298"/>
            <a:chOff x="3952448" y="245827"/>
            <a:chExt cx="382588" cy="4167217"/>
          </a:xfrm>
        </p:grpSpPr>
        <p:grpSp>
          <p:nvGrpSpPr>
            <p:cNvPr id="945" name="Group 260"/>
            <p:cNvGrpSpPr>
              <a:grpSpLocks noChangeAspect="1"/>
            </p:cNvGrpSpPr>
            <p:nvPr/>
          </p:nvGrpSpPr>
          <p:grpSpPr bwMode="auto">
            <a:xfrm>
              <a:off x="3985700" y="1322349"/>
              <a:ext cx="316085" cy="317115"/>
              <a:chOff x="6525" y="1171"/>
              <a:chExt cx="244" cy="197"/>
            </a:xfrm>
          </p:grpSpPr>
          <p:sp>
            <p:nvSpPr>
              <p:cNvPr id="988" name="Rectangle 261"/>
              <p:cNvSpPr>
                <a:spLocks noChangeArrowheads="1"/>
              </p:cNvSpPr>
              <p:nvPr/>
            </p:nvSpPr>
            <p:spPr bwMode="auto">
              <a:xfrm>
                <a:off x="6525" y="1330"/>
                <a:ext cx="35" cy="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9" name="Rectangle 262"/>
              <p:cNvSpPr>
                <a:spLocks noChangeArrowheads="1"/>
              </p:cNvSpPr>
              <p:nvPr/>
            </p:nvSpPr>
            <p:spPr bwMode="auto">
              <a:xfrm>
                <a:off x="6594" y="1279"/>
                <a:ext cx="36" cy="8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0" name="Rectangle 263"/>
              <p:cNvSpPr>
                <a:spLocks noChangeArrowheads="1"/>
              </p:cNvSpPr>
              <p:nvPr/>
            </p:nvSpPr>
            <p:spPr bwMode="auto">
              <a:xfrm>
                <a:off x="6664" y="1225"/>
                <a:ext cx="35" cy="1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91" name="Rectangle 264"/>
              <p:cNvSpPr>
                <a:spLocks noChangeArrowheads="1"/>
              </p:cNvSpPr>
              <p:nvPr/>
            </p:nvSpPr>
            <p:spPr bwMode="auto">
              <a:xfrm>
                <a:off x="6734" y="1171"/>
                <a:ext cx="35" cy="197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6" name="Group 267"/>
            <p:cNvGrpSpPr>
              <a:grpSpLocks noChangeAspect="1"/>
            </p:cNvGrpSpPr>
            <p:nvPr/>
          </p:nvGrpSpPr>
          <p:grpSpPr bwMode="auto">
            <a:xfrm>
              <a:off x="3977388" y="4080335"/>
              <a:ext cx="332709" cy="332709"/>
              <a:chOff x="3792" y="2076"/>
              <a:chExt cx="249" cy="249"/>
            </a:xfrm>
          </p:grpSpPr>
          <p:sp>
            <p:nvSpPr>
              <p:cNvPr id="985" name="Freeform 268"/>
              <p:cNvSpPr>
                <a:spLocks/>
              </p:cNvSpPr>
              <p:nvPr/>
            </p:nvSpPr>
            <p:spPr bwMode="auto">
              <a:xfrm>
                <a:off x="3792" y="2076"/>
                <a:ext cx="249" cy="249"/>
              </a:xfrm>
              <a:custGeom>
                <a:avLst/>
                <a:gdLst>
                  <a:gd name="T0" fmla="*/ 249 w 249"/>
                  <a:gd name="T1" fmla="*/ 249 h 249"/>
                  <a:gd name="T2" fmla="*/ 0 w 249"/>
                  <a:gd name="T3" fmla="*/ 249 h 249"/>
                  <a:gd name="T4" fmla="*/ 0 w 249"/>
                  <a:gd name="T5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" h="249">
                    <a:moveTo>
                      <a:pt x="249" y="249"/>
                    </a:moveTo>
                    <a:lnTo>
                      <a:pt x="0" y="249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6" name="Freeform 269"/>
              <p:cNvSpPr>
                <a:spLocks/>
              </p:cNvSpPr>
              <p:nvPr/>
            </p:nvSpPr>
            <p:spPr bwMode="auto">
              <a:xfrm>
                <a:off x="3977" y="2136"/>
                <a:ext cx="64" cy="65"/>
              </a:xfrm>
              <a:custGeom>
                <a:avLst/>
                <a:gdLst>
                  <a:gd name="T0" fmla="*/ 0 w 64"/>
                  <a:gd name="T1" fmla="*/ 0 h 65"/>
                  <a:gd name="T2" fmla="*/ 64 w 64"/>
                  <a:gd name="T3" fmla="*/ 0 h 65"/>
                  <a:gd name="T4" fmla="*/ 64 w 64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" h="65">
                    <a:moveTo>
                      <a:pt x="0" y="0"/>
                    </a:moveTo>
                    <a:lnTo>
                      <a:pt x="64" y="0"/>
                    </a:lnTo>
                    <a:lnTo>
                      <a:pt x="64" y="65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7" name="Freeform 270"/>
              <p:cNvSpPr>
                <a:spLocks/>
              </p:cNvSpPr>
              <p:nvPr/>
            </p:nvSpPr>
            <p:spPr bwMode="auto">
              <a:xfrm>
                <a:off x="3832" y="2136"/>
                <a:ext cx="209" cy="142"/>
              </a:xfrm>
              <a:custGeom>
                <a:avLst/>
                <a:gdLst>
                  <a:gd name="T0" fmla="*/ 209 w 209"/>
                  <a:gd name="T1" fmla="*/ 0 h 142"/>
                  <a:gd name="T2" fmla="*/ 106 w 209"/>
                  <a:gd name="T3" fmla="*/ 94 h 142"/>
                  <a:gd name="T4" fmla="*/ 82 w 209"/>
                  <a:gd name="T5" fmla="*/ 65 h 142"/>
                  <a:gd name="T6" fmla="*/ 0 w 209"/>
                  <a:gd name="T7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" h="142">
                    <a:moveTo>
                      <a:pt x="209" y="0"/>
                    </a:moveTo>
                    <a:lnTo>
                      <a:pt x="106" y="94"/>
                    </a:lnTo>
                    <a:lnTo>
                      <a:pt x="82" y="65"/>
                    </a:lnTo>
                    <a:lnTo>
                      <a:pt x="0" y="142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7" name="Group 286"/>
            <p:cNvGrpSpPr>
              <a:grpSpLocks noChangeAspect="1"/>
            </p:cNvGrpSpPr>
            <p:nvPr/>
          </p:nvGrpSpPr>
          <p:grpSpPr bwMode="auto">
            <a:xfrm>
              <a:off x="3971502" y="3578427"/>
              <a:ext cx="344481" cy="343058"/>
              <a:chOff x="6524" y="2236"/>
              <a:chExt cx="242" cy="241"/>
            </a:xfrm>
          </p:grpSpPr>
          <p:sp>
            <p:nvSpPr>
              <p:cNvPr id="980" name="Freeform 287"/>
              <p:cNvSpPr>
                <a:spLocks/>
              </p:cNvSpPr>
              <p:nvPr/>
            </p:nvSpPr>
            <p:spPr bwMode="auto">
              <a:xfrm>
                <a:off x="6524" y="2236"/>
                <a:ext cx="242" cy="165"/>
              </a:xfrm>
              <a:custGeom>
                <a:avLst/>
                <a:gdLst>
                  <a:gd name="T0" fmla="*/ 0 w 333"/>
                  <a:gd name="T1" fmla="*/ 216 h 227"/>
                  <a:gd name="T2" fmla="*/ 0 w 333"/>
                  <a:gd name="T3" fmla="*/ 167 h 227"/>
                  <a:gd name="T4" fmla="*/ 167 w 333"/>
                  <a:gd name="T5" fmla="*/ 0 h 227"/>
                  <a:gd name="T6" fmla="*/ 333 w 333"/>
                  <a:gd name="T7" fmla="*/ 167 h 227"/>
                  <a:gd name="T8" fmla="*/ 333 w 333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3" h="227">
                    <a:moveTo>
                      <a:pt x="0" y="216"/>
                    </a:moveTo>
                    <a:cubicBezTo>
                      <a:pt x="0" y="167"/>
                      <a:pt x="0" y="167"/>
                      <a:pt x="0" y="167"/>
                    </a:cubicBezTo>
                    <a:cubicBezTo>
                      <a:pt x="0" y="75"/>
                      <a:pt x="75" y="0"/>
                      <a:pt x="167" y="0"/>
                    </a:cubicBezTo>
                    <a:cubicBezTo>
                      <a:pt x="258" y="0"/>
                      <a:pt x="333" y="75"/>
                      <a:pt x="333" y="167"/>
                    </a:cubicBezTo>
                    <a:cubicBezTo>
                      <a:pt x="333" y="227"/>
                      <a:pt x="333" y="227"/>
                      <a:pt x="333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1" name="Freeform 288"/>
              <p:cNvSpPr>
                <a:spLocks/>
              </p:cNvSpPr>
              <p:nvPr/>
            </p:nvSpPr>
            <p:spPr bwMode="auto">
              <a:xfrm>
                <a:off x="6524" y="2374"/>
                <a:ext cx="39" cy="91"/>
              </a:xfrm>
              <a:custGeom>
                <a:avLst/>
                <a:gdLst>
                  <a:gd name="T0" fmla="*/ 53 w 53"/>
                  <a:gd name="T1" fmla="*/ 125 h 125"/>
                  <a:gd name="T2" fmla="*/ 30 w 53"/>
                  <a:gd name="T3" fmla="*/ 125 h 125"/>
                  <a:gd name="T4" fmla="*/ 0 w 53"/>
                  <a:gd name="T5" fmla="*/ 95 h 125"/>
                  <a:gd name="T6" fmla="*/ 0 w 53"/>
                  <a:gd name="T7" fmla="*/ 30 h 125"/>
                  <a:gd name="T8" fmla="*/ 30 w 53"/>
                  <a:gd name="T9" fmla="*/ 0 h 125"/>
                  <a:gd name="T10" fmla="*/ 53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53" y="125"/>
                    </a:moveTo>
                    <a:cubicBezTo>
                      <a:pt x="30" y="125"/>
                      <a:pt x="30" y="125"/>
                      <a:pt x="30" y="125"/>
                    </a:cubicBezTo>
                    <a:cubicBezTo>
                      <a:pt x="13" y="125"/>
                      <a:pt x="0" y="112"/>
                      <a:pt x="0" y="95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2" name="Rectangle 289"/>
              <p:cNvSpPr>
                <a:spLocks noChangeArrowheads="1"/>
              </p:cNvSpPr>
              <p:nvPr/>
            </p:nvSpPr>
            <p:spPr bwMode="auto">
              <a:xfrm>
                <a:off x="6563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3" name="Freeform 290"/>
              <p:cNvSpPr>
                <a:spLocks/>
              </p:cNvSpPr>
              <p:nvPr/>
            </p:nvSpPr>
            <p:spPr bwMode="auto">
              <a:xfrm>
                <a:off x="6727" y="2374"/>
                <a:ext cx="39" cy="91"/>
              </a:xfrm>
              <a:custGeom>
                <a:avLst/>
                <a:gdLst>
                  <a:gd name="T0" fmla="*/ 0 w 53"/>
                  <a:gd name="T1" fmla="*/ 125 h 125"/>
                  <a:gd name="T2" fmla="*/ 23 w 53"/>
                  <a:gd name="T3" fmla="*/ 125 h 125"/>
                  <a:gd name="T4" fmla="*/ 53 w 53"/>
                  <a:gd name="T5" fmla="*/ 95 h 125"/>
                  <a:gd name="T6" fmla="*/ 53 w 53"/>
                  <a:gd name="T7" fmla="*/ 30 h 125"/>
                  <a:gd name="T8" fmla="*/ 23 w 53"/>
                  <a:gd name="T9" fmla="*/ 0 h 125"/>
                  <a:gd name="T10" fmla="*/ 0 w 53"/>
                  <a:gd name="T1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25">
                    <a:moveTo>
                      <a:pt x="0" y="125"/>
                    </a:moveTo>
                    <a:cubicBezTo>
                      <a:pt x="23" y="125"/>
                      <a:pt x="23" y="125"/>
                      <a:pt x="23" y="125"/>
                    </a:cubicBezTo>
                    <a:cubicBezTo>
                      <a:pt x="40" y="125"/>
                      <a:pt x="53" y="112"/>
                      <a:pt x="53" y="95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13"/>
                      <a:pt x="40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84" name="Rectangle 291"/>
              <p:cNvSpPr>
                <a:spLocks noChangeArrowheads="1"/>
              </p:cNvSpPr>
              <p:nvPr/>
            </p:nvSpPr>
            <p:spPr bwMode="auto">
              <a:xfrm>
                <a:off x="6684" y="2362"/>
                <a:ext cx="43" cy="11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8" name="Group 331"/>
            <p:cNvGrpSpPr>
              <a:grpSpLocks noChangeAspect="1"/>
            </p:cNvGrpSpPr>
            <p:nvPr/>
          </p:nvGrpSpPr>
          <p:grpSpPr bwMode="auto">
            <a:xfrm>
              <a:off x="3973648" y="2750448"/>
              <a:ext cx="340189" cy="259702"/>
              <a:chOff x="6538" y="1680"/>
              <a:chExt cx="245" cy="212"/>
            </a:xfrm>
          </p:grpSpPr>
          <p:sp>
            <p:nvSpPr>
              <p:cNvPr id="977" name="Freeform 332"/>
              <p:cNvSpPr>
                <a:spLocks/>
              </p:cNvSpPr>
              <p:nvPr/>
            </p:nvSpPr>
            <p:spPr bwMode="auto">
              <a:xfrm>
                <a:off x="6538" y="1680"/>
                <a:ext cx="245" cy="121"/>
              </a:xfrm>
              <a:custGeom>
                <a:avLst/>
                <a:gdLst>
                  <a:gd name="T0" fmla="*/ 0 w 245"/>
                  <a:gd name="T1" fmla="*/ 61 h 121"/>
                  <a:gd name="T2" fmla="*/ 123 w 245"/>
                  <a:gd name="T3" fmla="*/ 0 h 121"/>
                  <a:gd name="T4" fmla="*/ 245 w 245"/>
                  <a:gd name="T5" fmla="*/ 61 h 121"/>
                  <a:gd name="T6" fmla="*/ 123 w 245"/>
                  <a:gd name="T7" fmla="*/ 121 h 121"/>
                  <a:gd name="T8" fmla="*/ 0 w 245"/>
                  <a:gd name="T9" fmla="*/ 6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121">
                    <a:moveTo>
                      <a:pt x="0" y="61"/>
                    </a:moveTo>
                    <a:lnTo>
                      <a:pt x="123" y="0"/>
                    </a:lnTo>
                    <a:lnTo>
                      <a:pt x="245" y="61"/>
                    </a:lnTo>
                    <a:lnTo>
                      <a:pt x="123" y="121"/>
                    </a:lnTo>
                    <a:lnTo>
                      <a:pt x="0" y="61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8" name="Freeform 333"/>
              <p:cNvSpPr>
                <a:spLocks/>
              </p:cNvSpPr>
              <p:nvPr/>
            </p:nvSpPr>
            <p:spPr bwMode="auto">
              <a:xfrm>
                <a:off x="6538" y="1763"/>
                <a:ext cx="245" cy="84"/>
              </a:xfrm>
              <a:custGeom>
                <a:avLst/>
                <a:gdLst>
                  <a:gd name="T0" fmla="*/ 47 w 245"/>
                  <a:gd name="T1" fmla="*/ 1 h 84"/>
                  <a:gd name="T2" fmla="*/ 0 w 245"/>
                  <a:gd name="T3" fmla="*/ 23 h 84"/>
                  <a:gd name="T4" fmla="*/ 123 w 245"/>
                  <a:gd name="T5" fmla="*/ 84 h 84"/>
                  <a:gd name="T6" fmla="*/ 245 w 245"/>
                  <a:gd name="T7" fmla="*/ 23 h 84"/>
                  <a:gd name="T8" fmla="*/ 200 w 245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4">
                    <a:moveTo>
                      <a:pt x="47" y="1"/>
                    </a:moveTo>
                    <a:lnTo>
                      <a:pt x="0" y="23"/>
                    </a:lnTo>
                    <a:lnTo>
                      <a:pt x="123" y="84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9" name="Freeform 334"/>
              <p:cNvSpPr>
                <a:spLocks/>
              </p:cNvSpPr>
              <p:nvPr/>
            </p:nvSpPr>
            <p:spPr bwMode="auto">
              <a:xfrm>
                <a:off x="6538" y="1809"/>
                <a:ext cx="245" cy="83"/>
              </a:xfrm>
              <a:custGeom>
                <a:avLst/>
                <a:gdLst>
                  <a:gd name="T0" fmla="*/ 47 w 245"/>
                  <a:gd name="T1" fmla="*/ 0 h 83"/>
                  <a:gd name="T2" fmla="*/ 0 w 245"/>
                  <a:gd name="T3" fmla="*/ 23 h 83"/>
                  <a:gd name="T4" fmla="*/ 123 w 245"/>
                  <a:gd name="T5" fmla="*/ 83 h 83"/>
                  <a:gd name="T6" fmla="*/ 245 w 245"/>
                  <a:gd name="T7" fmla="*/ 23 h 83"/>
                  <a:gd name="T8" fmla="*/ 200 w 245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83">
                    <a:moveTo>
                      <a:pt x="47" y="0"/>
                    </a:moveTo>
                    <a:lnTo>
                      <a:pt x="0" y="23"/>
                    </a:lnTo>
                    <a:lnTo>
                      <a:pt x="123" y="83"/>
                    </a:lnTo>
                    <a:lnTo>
                      <a:pt x="245" y="23"/>
                    </a:lnTo>
                    <a:lnTo>
                      <a:pt x="20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49" name="Group 294"/>
            <p:cNvGrpSpPr>
              <a:grpSpLocks noChangeAspect="1"/>
            </p:cNvGrpSpPr>
            <p:nvPr/>
          </p:nvGrpSpPr>
          <p:grpSpPr bwMode="auto">
            <a:xfrm>
              <a:off x="3964539" y="2264819"/>
              <a:ext cx="358406" cy="326781"/>
              <a:chOff x="6535" y="1471"/>
              <a:chExt cx="238" cy="217"/>
            </a:xfrm>
          </p:grpSpPr>
          <p:sp>
            <p:nvSpPr>
              <p:cNvPr id="975" name="Freeform 295"/>
              <p:cNvSpPr>
                <a:spLocks/>
              </p:cNvSpPr>
              <p:nvPr/>
            </p:nvSpPr>
            <p:spPr bwMode="auto">
              <a:xfrm>
                <a:off x="6535" y="1471"/>
                <a:ext cx="238" cy="217"/>
              </a:xfrm>
              <a:custGeom>
                <a:avLst/>
                <a:gdLst>
                  <a:gd name="T0" fmla="*/ 306 w 329"/>
                  <a:gd name="T1" fmla="*/ 153 h 299"/>
                  <a:gd name="T2" fmla="*/ 329 w 329"/>
                  <a:gd name="T3" fmla="*/ 93 h 299"/>
                  <a:gd name="T4" fmla="*/ 236 w 329"/>
                  <a:gd name="T5" fmla="*/ 0 h 299"/>
                  <a:gd name="T6" fmla="*/ 164 w 329"/>
                  <a:gd name="T7" fmla="*/ 34 h 299"/>
                  <a:gd name="T8" fmla="*/ 93 w 329"/>
                  <a:gd name="T9" fmla="*/ 0 h 299"/>
                  <a:gd name="T10" fmla="*/ 0 w 329"/>
                  <a:gd name="T11" fmla="*/ 93 h 299"/>
                  <a:gd name="T12" fmla="*/ 23 w 329"/>
                  <a:gd name="T13" fmla="*/ 154 h 299"/>
                  <a:gd name="T14" fmla="*/ 23 w 329"/>
                  <a:gd name="T15" fmla="*/ 154 h 299"/>
                  <a:gd name="T16" fmla="*/ 23 w 329"/>
                  <a:gd name="T17" fmla="*/ 154 h 299"/>
                  <a:gd name="T18" fmla="*/ 30 w 329"/>
                  <a:gd name="T19" fmla="*/ 162 h 299"/>
                  <a:gd name="T20" fmla="*/ 164 w 329"/>
                  <a:gd name="T21" fmla="*/ 299 h 299"/>
                  <a:gd name="T22" fmla="*/ 298 w 329"/>
                  <a:gd name="T23" fmla="*/ 162 h 299"/>
                  <a:gd name="T24" fmla="*/ 306 w 329"/>
                  <a:gd name="T25" fmla="*/ 154 h 299"/>
                  <a:gd name="T26" fmla="*/ 306 w 329"/>
                  <a:gd name="T27" fmla="*/ 154 h 299"/>
                  <a:gd name="T28" fmla="*/ 306 w 329"/>
                  <a:gd name="T29" fmla="*/ 153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9" h="299">
                    <a:moveTo>
                      <a:pt x="306" y="153"/>
                    </a:moveTo>
                    <a:cubicBezTo>
                      <a:pt x="320" y="137"/>
                      <a:pt x="329" y="116"/>
                      <a:pt x="329" y="93"/>
                    </a:cubicBezTo>
                    <a:cubicBezTo>
                      <a:pt x="329" y="42"/>
                      <a:pt x="287" y="0"/>
                      <a:pt x="236" y="0"/>
                    </a:cubicBezTo>
                    <a:cubicBezTo>
                      <a:pt x="207" y="0"/>
                      <a:pt x="181" y="14"/>
                      <a:pt x="164" y="34"/>
                    </a:cubicBezTo>
                    <a:cubicBezTo>
                      <a:pt x="147" y="14"/>
                      <a:pt x="122" y="0"/>
                      <a:pt x="93" y="0"/>
                    </a:cubicBezTo>
                    <a:cubicBezTo>
                      <a:pt x="41" y="0"/>
                      <a:pt x="0" y="42"/>
                      <a:pt x="0" y="93"/>
                    </a:cubicBezTo>
                    <a:cubicBezTo>
                      <a:pt x="0" y="116"/>
                      <a:pt x="8" y="137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3" y="154"/>
                      <a:pt x="23" y="154"/>
                      <a:pt x="23" y="154"/>
                    </a:cubicBezTo>
                    <a:cubicBezTo>
                      <a:pt x="25" y="156"/>
                      <a:pt x="28" y="159"/>
                      <a:pt x="30" y="162"/>
                    </a:cubicBezTo>
                    <a:cubicBezTo>
                      <a:pt x="164" y="299"/>
                      <a:pt x="164" y="299"/>
                      <a:pt x="164" y="299"/>
                    </a:cubicBezTo>
                    <a:cubicBezTo>
                      <a:pt x="298" y="162"/>
                      <a:pt x="298" y="162"/>
                      <a:pt x="298" y="162"/>
                    </a:cubicBezTo>
                    <a:cubicBezTo>
                      <a:pt x="301" y="159"/>
                      <a:pt x="304" y="157"/>
                      <a:pt x="306" y="154"/>
                    </a:cubicBezTo>
                    <a:cubicBezTo>
                      <a:pt x="306" y="154"/>
                      <a:pt x="306" y="154"/>
                      <a:pt x="306" y="154"/>
                    </a:cubicBezTo>
                    <a:lnTo>
                      <a:pt x="306" y="153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6" name="Freeform 296"/>
              <p:cNvSpPr>
                <a:spLocks/>
              </p:cNvSpPr>
              <p:nvPr/>
            </p:nvSpPr>
            <p:spPr bwMode="auto">
              <a:xfrm>
                <a:off x="6557" y="1526"/>
                <a:ext cx="199" cy="93"/>
              </a:xfrm>
              <a:custGeom>
                <a:avLst/>
                <a:gdLst>
                  <a:gd name="T0" fmla="*/ 0 w 199"/>
                  <a:gd name="T1" fmla="*/ 62 h 93"/>
                  <a:gd name="T2" fmla="*/ 25 w 199"/>
                  <a:gd name="T3" fmla="*/ 62 h 93"/>
                  <a:gd name="T4" fmla="*/ 51 w 199"/>
                  <a:gd name="T5" fmla="*/ 20 h 93"/>
                  <a:gd name="T6" fmla="*/ 91 w 199"/>
                  <a:gd name="T7" fmla="*/ 93 h 93"/>
                  <a:gd name="T8" fmla="*/ 131 w 199"/>
                  <a:gd name="T9" fmla="*/ 0 h 93"/>
                  <a:gd name="T10" fmla="*/ 160 w 199"/>
                  <a:gd name="T11" fmla="*/ 57 h 93"/>
                  <a:gd name="T12" fmla="*/ 199 w 199"/>
                  <a:gd name="T13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93">
                    <a:moveTo>
                      <a:pt x="0" y="62"/>
                    </a:moveTo>
                    <a:lnTo>
                      <a:pt x="25" y="62"/>
                    </a:lnTo>
                    <a:lnTo>
                      <a:pt x="51" y="20"/>
                    </a:lnTo>
                    <a:lnTo>
                      <a:pt x="91" y="93"/>
                    </a:lnTo>
                    <a:lnTo>
                      <a:pt x="131" y="0"/>
                    </a:lnTo>
                    <a:lnTo>
                      <a:pt x="160" y="57"/>
                    </a:lnTo>
                    <a:lnTo>
                      <a:pt x="199" y="57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0" name="Group 304"/>
            <p:cNvGrpSpPr>
              <a:grpSpLocks noChangeAspect="1"/>
            </p:cNvGrpSpPr>
            <p:nvPr/>
          </p:nvGrpSpPr>
          <p:grpSpPr bwMode="auto">
            <a:xfrm>
              <a:off x="3966187" y="3168998"/>
              <a:ext cx="355110" cy="250581"/>
              <a:chOff x="6500" y="1977"/>
              <a:chExt cx="248" cy="175"/>
            </a:xfrm>
          </p:grpSpPr>
          <p:sp>
            <p:nvSpPr>
              <p:cNvPr id="969" name="Oval 305"/>
              <p:cNvSpPr>
                <a:spLocks noChangeArrowheads="1"/>
              </p:cNvSpPr>
              <p:nvPr/>
            </p:nvSpPr>
            <p:spPr bwMode="auto">
              <a:xfrm>
                <a:off x="6533" y="2006"/>
                <a:ext cx="71" cy="71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0" name="Freeform 306"/>
              <p:cNvSpPr>
                <a:spLocks/>
              </p:cNvSpPr>
              <p:nvPr/>
            </p:nvSpPr>
            <p:spPr bwMode="auto">
              <a:xfrm>
                <a:off x="6522" y="2077"/>
                <a:ext cx="93" cy="46"/>
              </a:xfrm>
              <a:custGeom>
                <a:avLst/>
                <a:gdLst>
                  <a:gd name="T0" fmla="*/ 0 w 128"/>
                  <a:gd name="T1" fmla="*/ 64 h 64"/>
                  <a:gd name="T2" fmla="*/ 64 w 128"/>
                  <a:gd name="T3" fmla="*/ 0 h 64"/>
                  <a:gd name="T4" fmla="*/ 128 w 128"/>
                  <a:gd name="T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" h="64">
                    <a:moveTo>
                      <a:pt x="0" y="64"/>
                    </a:moveTo>
                    <a:cubicBezTo>
                      <a:pt x="0" y="29"/>
                      <a:pt x="28" y="0"/>
                      <a:pt x="64" y="0"/>
                    </a:cubicBezTo>
                    <a:cubicBezTo>
                      <a:pt x="99" y="0"/>
                      <a:pt x="128" y="29"/>
                      <a:pt x="128" y="64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1" name="Line 307"/>
              <p:cNvSpPr>
                <a:spLocks noChangeShapeType="1"/>
              </p:cNvSpPr>
              <p:nvPr/>
            </p:nvSpPr>
            <p:spPr bwMode="auto">
              <a:xfrm>
                <a:off x="6636" y="200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2" name="Line 308"/>
              <p:cNvSpPr>
                <a:spLocks noChangeShapeType="1"/>
              </p:cNvSpPr>
              <p:nvPr/>
            </p:nvSpPr>
            <p:spPr bwMode="auto">
              <a:xfrm>
                <a:off x="6636" y="2062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3" name="Line 309"/>
              <p:cNvSpPr>
                <a:spLocks noChangeShapeType="1"/>
              </p:cNvSpPr>
              <p:nvPr/>
            </p:nvSpPr>
            <p:spPr bwMode="auto">
              <a:xfrm>
                <a:off x="6636" y="2117"/>
                <a:ext cx="9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74" name="Rectangle 310"/>
              <p:cNvSpPr>
                <a:spLocks noChangeArrowheads="1"/>
              </p:cNvSpPr>
              <p:nvPr/>
            </p:nvSpPr>
            <p:spPr bwMode="auto">
              <a:xfrm>
                <a:off x="6500" y="1977"/>
                <a:ext cx="248" cy="17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1" name="Group 35"/>
            <p:cNvGrpSpPr>
              <a:grpSpLocks noChangeAspect="1"/>
            </p:cNvGrpSpPr>
            <p:nvPr/>
          </p:nvGrpSpPr>
          <p:grpSpPr bwMode="auto">
            <a:xfrm>
              <a:off x="3952448" y="782500"/>
              <a:ext cx="382588" cy="381000"/>
              <a:chOff x="1409" y="1200"/>
              <a:chExt cx="241" cy="240"/>
            </a:xfrm>
          </p:grpSpPr>
          <p:sp>
            <p:nvSpPr>
              <p:cNvPr id="965" name="Freeform 36"/>
              <p:cNvSpPr>
                <a:spLocks/>
              </p:cNvSpPr>
              <p:nvPr/>
            </p:nvSpPr>
            <p:spPr bwMode="auto">
              <a:xfrm>
                <a:off x="1409" y="1293"/>
                <a:ext cx="241" cy="114"/>
              </a:xfrm>
              <a:custGeom>
                <a:avLst/>
                <a:gdLst>
                  <a:gd name="T0" fmla="*/ 88 w 333"/>
                  <a:gd name="T1" fmla="*/ 157 h 157"/>
                  <a:gd name="T2" fmla="*/ 0 w 333"/>
                  <a:gd name="T3" fmla="*/ 157 h 157"/>
                  <a:gd name="T4" fmla="*/ 0 w 333"/>
                  <a:gd name="T5" fmla="*/ 18 h 157"/>
                  <a:gd name="T6" fmla="*/ 18 w 333"/>
                  <a:gd name="T7" fmla="*/ 0 h 157"/>
                  <a:gd name="T8" fmla="*/ 315 w 333"/>
                  <a:gd name="T9" fmla="*/ 0 h 157"/>
                  <a:gd name="T10" fmla="*/ 333 w 333"/>
                  <a:gd name="T11" fmla="*/ 18 h 157"/>
                  <a:gd name="T12" fmla="*/ 333 w 333"/>
                  <a:gd name="T13" fmla="*/ 157 h 157"/>
                  <a:gd name="T14" fmla="*/ 243 w 333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3" h="157">
                    <a:moveTo>
                      <a:pt x="88" y="157"/>
                    </a:move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25" y="0"/>
                      <a:pt x="333" y="8"/>
                      <a:pt x="333" y="18"/>
                    </a:cubicBezTo>
                    <a:cubicBezTo>
                      <a:pt x="333" y="157"/>
                      <a:pt x="333" y="157"/>
                      <a:pt x="333" y="157"/>
                    </a:cubicBezTo>
                    <a:cubicBezTo>
                      <a:pt x="243" y="157"/>
                      <a:pt x="243" y="157"/>
                      <a:pt x="243" y="15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6" name="Freeform 37"/>
              <p:cNvSpPr>
                <a:spLocks/>
              </p:cNvSpPr>
              <p:nvPr/>
            </p:nvSpPr>
            <p:spPr bwMode="auto">
              <a:xfrm>
                <a:off x="1472" y="1200"/>
                <a:ext cx="113" cy="93"/>
              </a:xfrm>
              <a:custGeom>
                <a:avLst/>
                <a:gdLst>
                  <a:gd name="T0" fmla="*/ 0 w 113"/>
                  <a:gd name="T1" fmla="*/ 93 h 93"/>
                  <a:gd name="T2" fmla="*/ 0 w 113"/>
                  <a:gd name="T3" fmla="*/ 0 h 93"/>
                  <a:gd name="T4" fmla="*/ 113 w 113"/>
                  <a:gd name="T5" fmla="*/ 0 h 93"/>
                  <a:gd name="T6" fmla="*/ 113 w 113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" h="93">
                    <a:moveTo>
                      <a:pt x="0" y="93"/>
                    </a:moveTo>
                    <a:lnTo>
                      <a:pt x="0" y="0"/>
                    </a:lnTo>
                    <a:lnTo>
                      <a:pt x="113" y="0"/>
                    </a:lnTo>
                    <a:lnTo>
                      <a:pt x="113" y="9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7" name="Rectangle 38"/>
              <p:cNvSpPr>
                <a:spLocks noChangeArrowheads="1"/>
              </p:cNvSpPr>
              <p:nvPr/>
            </p:nvSpPr>
            <p:spPr bwMode="auto">
              <a:xfrm>
                <a:off x="1472" y="1361"/>
                <a:ext cx="113" cy="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8" name="Oval 39"/>
              <p:cNvSpPr>
                <a:spLocks noChangeArrowheads="1"/>
              </p:cNvSpPr>
              <p:nvPr/>
            </p:nvSpPr>
            <p:spPr bwMode="auto">
              <a:xfrm>
                <a:off x="1435" y="1322"/>
                <a:ext cx="10" cy="1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2" name="Group 85"/>
            <p:cNvGrpSpPr>
              <a:grpSpLocks noChangeAspect="1"/>
            </p:cNvGrpSpPr>
            <p:nvPr/>
          </p:nvGrpSpPr>
          <p:grpSpPr bwMode="auto">
            <a:xfrm>
              <a:off x="4025473" y="245827"/>
              <a:ext cx="236538" cy="377825"/>
              <a:chOff x="2495" y="148"/>
              <a:chExt cx="149" cy="238"/>
            </a:xfrm>
          </p:grpSpPr>
          <p:sp>
            <p:nvSpPr>
              <p:cNvPr id="961" name="Rectangle 86"/>
              <p:cNvSpPr>
                <a:spLocks noChangeArrowheads="1"/>
              </p:cNvSpPr>
              <p:nvPr/>
            </p:nvSpPr>
            <p:spPr bwMode="auto">
              <a:xfrm>
                <a:off x="2495" y="148"/>
                <a:ext cx="149" cy="23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2" name="Line 87"/>
              <p:cNvSpPr>
                <a:spLocks noChangeShapeType="1"/>
              </p:cNvSpPr>
              <p:nvPr/>
            </p:nvSpPr>
            <p:spPr bwMode="auto">
              <a:xfrm>
                <a:off x="2495" y="177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3" name="Line 88"/>
              <p:cNvSpPr>
                <a:spLocks noChangeShapeType="1"/>
              </p:cNvSpPr>
              <p:nvPr/>
            </p:nvSpPr>
            <p:spPr bwMode="auto">
              <a:xfrm>
                <a:off x="2495" y="320"/>
                <a:ext cx="149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4" name="Line 89"/>
              <p:cNvSpPr>
                <a:spLocks noChangeShapeType="1"/>
              </p:cNvSpPr>
              <p:nvPr/>
            </p:nvSpPr>
            <p:spPr bwMode="auto">
              <a:xfrm>
                <a:off x="2561" y="353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53" name="Group 24"/>
            <p:cNvGrpSpPr>
              <a:grpSpLocks noChangeAspect="1"/>
            </p:cNvGrpSpPr>
            <p:nvPr/>
          </p:nvGrpSpPr>
          <p:grpSpPr bwMode="auto">
            <a:xfrm>
              <a:off x="3961114" y="1798313"/>
              <a:ext cx="365256" cy="307658"/>
              <a:chOff x="2474" y="1101"/>
              <a:chExt cx="260" cy="219"/>
            </a:xfrm>
          </p:grpSpPr>
          <p:sp>
            <p:nvSpPr>
              <p:cNvPr id="954" name="Freeform 25"/>
              <p:cNvSpPr>
                <a:spLocks/>
              </p:cNvSpPr>
              <p:nvPr/>
            </p:nvSpPr>
            <p:spPr bwMode="auto">
              <a:xfrm>
                <a:off x="2474" y="1180"/>
                <a:ext cx="260" cy="140"/>
              </a:xfrm>
              <a:custGeom>
                <a:avLst/>
                <a:gdLst>
                  <a:gd name="T0" fmla="*/ 60 w 260"/>
                  <a:gd name="T1" fmla="*/ 0 h 140"/>
                  <a:gd name="T2" fmla="*/ 199 w 260"/>
                  <a:gd name="T3" fmla="*/ 0 h 140"/>
                  <a:gd name="T4" fmla="*/ 260 w 260"/>
                  <a:gd name="T5" fmla="*/ 140 h 140"/>
                  <a:gd name="T6" fmla="*/ 0 w 260"/>
                  <a:gd name="T7" fmla="*/ 140 h 140"/>
                  <a:gd name="T8" fmla="*/ 60 w 260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40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40"/>
                    </a:lnTo>
                    <a:lnTo>
                      <a:pt x="0" y="140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5" name="Oval 26"/>
              <p:cNvSpPr>
                <a:spLocks noChangeArrowheads="1"/>
              </p:cNvSpPr>
              <p:nvPr/>
            </p:nvSpPr>
            <p:spPr bwMode="auto">
              <a:xfrm>
                <a:off x="2578" y="1101"/>
                <a:ext cx="52" cy="5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6" name="Line 27"/>
              <p:cNvSpPr>
                <a:spLocks noChangeShapeType="1"/>
              </p:cNvSpPr>
              <p:nvPr/>
            </p:nvSpPr>
            <p:spPr bwMode="auto">
              <a:xfrm>
                <a:off x="2604" y="1153"/>
                <a:ext cx="0" cy="105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7" name="Line 28"/>
              <p:cNvSpPr>
                <a:spLocks noChangeShapeType="1"/>
              </p:cNvSpPr>
              <p:nvPr/>
            </p:nvSpPr>
            <p:spPr bwMode="auto">
              <a:xfrm>
                <a:off x="2503" y="1259"/>
                <a:ext cx="202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8" name="Line 29"/>
              <p:cNvSpPr>
                <a:spLocks noChangeShapeType="1"/>
              </p:cNvSpPr>
              <p:nvPr/>
            </p:nvSpPr>
            <p:spPr bwMode="auto">
              <a:xfrm flipH="1">
                <a:off x="2542" y="1259"/>
                <a:ext cx="12" cy="61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59" name="Line 30"/>
              <p:cNvSpPr>
                <a:spLocks noChangeShapeType="1"/>
              </p:cNvSpPr>
              <p:nvPr/>
            </p:nvSpPr>
            <p:spPr bwMode="auto">
              <a:xfrm>
                <a:off x="2634" y="1180"/>
                <a:ext cx="33" cy="14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60" name="Line 31"/>
              <p:cNvSpPr>
                <a:spLocks noChangeShapeType="1"/>
              </p:cNvSpPr>
              <p:nvPr/>
            </p:nvSpPr>
            <p:spPr bwMode="auto">
              <a:xfrm>
                <a:off x="2644" y="1224"/>
                <a:ext cx="4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992" name="Group 991"/>
          <p:cNvGrpSpPr/>
          <p:nvPr/>
        </p:nvGrpSpPr>
        <p:grpSpPr>
          <a:xfrm>
            <a:off x="-6195494" y="265604"/>
            <a:ext cx="375066" cy="4061176"/>
            <a:chOff x="5020135" y="270433"/>
            <a:chExt cx="382587" cy="4142611"/>
          </a:xfrm>
        </p:grpSpPr>
        <p:grpSp>
          <p:nvGrpSpPr>
            <p:cNvPr id="993" name="Group 196"/>
            <p:cNvGrpSpPr>
              <a:grpSpLocks noChangeAspect="1"/>
            </p:cNvGrpSpPr>
            <p:nvPr/>
          </p:nvGrpSpPr>
          <p:grpSpPr bwMode="auto">
            <a:xfrm>
              <a:off x="5109211" y="1171774"/>
              <a:ext cx="204434" cy="389553"/>
              <a:chOff x="7261" y="805"/>
              <a:chExt cx="127" cy="242"/>
            </a:xfrm>
          </p:grpSpPr>
          <p:sp>
            <p:nvSpPr>
              <p:cNvPr id="1032" name="Freeform 197"/>
              <p:cNvSpPr>
                <a:spLocks/>
              </p:cNvSpPr>
              <p:nvPr/>
            </p:nvSpPr>
            <p:spPr bwMode="auto">
              <a:xfrm>
                <a:off x="7323" y="805"/>
                <a:ext cx="65" cy="194"/>
              </a:xfrm>
              <a:custGeom>
                <a:avLst/>
                <a:gdLst>
                  <a:gd name="T0" fmla="*/ 90 w 90"/>
                  <a:gd name="T1" fmla="*/ 166 h 268"/>
                  <a:gd name="T2" fmla="*/ 90 w 90"/>
                  <a:gd name="T3" fmla="*/ 46 h 268"/>
                  <a:gd name="T4" fmla="*/ 45 w 90"/>
                  <a:gd name="T5" fmla="*/ 0 h 268"/>
                  <a:gd name="T6" fmla="*/ 0 w 90"/>
                  <a:gd name="T7" fmla="*/ 46 h 268"/>
                  <a:gd name="T8" fmla="*/ 0 w 90"/>
                  <a:gd name="T9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68">
                    <a:moveTo>
                      <a:pt x="90" y="166"/>
                    </a:move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0"/>
                      <a:pt x="70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3" name="Freeform 198"/>
              <p:cNvSpPr>
                <a:spLocks/>
              </p:cNvSpPr>
              <p:nvPr/>
            </p:nvSpPr>
            <p:spPr bwMode="auto">
              <a:xfrm>
                <a:off x="7261" y="805"/>
                <a:ext cx="95" cy="194"/>
              </a:xfrm>
              <a:custGeom>
                <a:avLst/>
                <a:gdLst>
                  <a:gd name="T0" fmla="*/ 131 w 131"/>
                  <a:gd name="T1" fmla="*/ 0 h 268"/>
                  <a:gd name="T2" fmla="*/ 45 w 131"/>
                  <a:gd name="T3" fmla="*/ 0 h 268"/>
                  <a:gd name="T4" fmla="*/ 0 w 131"/>
                  <a:gd name="T5" fmla="*/ 46 h 268"/>
                  <a:gd name="T6" fmla="*/ 0 w 131"/>
                  <a:gd name="T7" fmla="*/ 26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268">
                    <a:moveTo>
                      <a:pt x="131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6"/>
                    </a:cubicBezTo>
                    <a:cubicBezTo>
                      <a:pt x="0" y="268"/>
                      <a:pt x="0" y="268"/>
                      <a:pt x="0" y="268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4" name="Freeform 199"/>
              <p:cNvSpPr>
                <a:spLocks/>
              </p:cNvSpPr>
              <p:nvPr/>
            </p:nvSpPr>
            <p:spPr bwMode="auto">
              <a:xfrm>
                <a:off x="7322" y="992"/>
                <a:ext cx="66" cy="55"/>
              </a:xfrm>
              <a:custGeom>
                <a:avLst/>
                <a:gdLst>
                  <a:gd name="T0" fmla="*/ 91 w 91"/>
                  <a:gd name="T1" fmla="*/ 0 h 77"/>
                  <a:gd name="T2" fmla="*/ 91 w 91"/>
                  <a:gd name="T3" fmla="*/ 32 h 77"/>
                  <a:gd name="T4" fmla="*/ 46 w 91"/>
                  <a:gd name="T5" fmla="*/ 77 h 77"/>
                  <a:gd name="T6" fmla="*/ 0 w 91"/>
                  <a:gd name="T7" fmla="*/ 32 h 77"/>
                  <a:gd name="T8" fmla="*/ 0 w 91"/>
                  <a:gd name="T9" fmla="*/ 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77">
                    <a:moveTo>
                      <a:pt x="91" y="0"/>
                    </a:moveTo>
                    <a:cubicBezTo>
                      <a:pt x="91" y="32"/>
                      <a:pt x="91" y="32"/>
                      <a:pt x="91" y="32"/>
                    </a:cubicBezTo>
                    <a:cubicBezTo>
                      <a:pt x="91" y="57"/>
                      <a:pt x="71" y="77"/>
                      <a:pt x="46" y="77"/>
                    </a:cubicBezTo>
                    <a:cubicBezTo>
                      <a:pt x="21" y="77"/>
                      <a:pt x="0" y="57"/>
                      <a:pt x="0" y="32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5" name="Freeform 200"/>
              <p:cNvSpPr>
                <a:spLocks/>
              </p:cNvSpPr>
              <p:nvPr/>
            </p:nvSpPr>
            <p:spPr bwMode="auto">
              <a:xfrm>
                <a:off x="7261" y="996"/>
                <a:ext cx="95" cy="51"/>
              </a:xfrm>
              <a:custGeom>
                <a:avLst/>
                <a:gdLst>
                  <a:gd name="T0" fmla="*/ 131 w 131"/>
                  <a:gd name="T1" fmla="*/ 71 h 71"/>
                  <a:gd name="T2" fmla="*/ 45 w 131"/>
                  <a:gd name="T3" fmla="*/ 71 h 71"/>
                  <a:gd name="T4" fmla="*/ 0 w 131"/>
                  <a:gd name="T5" fmla="*/ 26 h 71"/>
                  <a:gd name="T6" fmla="*/ 0 w 131"/>
                  <a:gd name="T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71">
                    <a:moveTo>
                      <a:pt x="131" y="71"/>
                    </a:moveTo>
                    <a:cubicBezTo>
                      <a:pt x="45" y="71"/>
                      <a:pt x="45" y="71"/>
                      <a:pt x="45" y="71"/>
                    </a:cubicBezTo>
                    <a:cubicBezTo>
                      <a:pt x="20" y="71"/>
                      <a:pt x="0" y="51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6" name="Oval 201"/>
              <p:cNvSpPr>
                <a:spLocks noChangeArrowheads="1"/>
              </p:cNvSpPr>
              <p:nvPr/>
            </p:nvSpPr>
            <p:spPr bwMode="auto">
              <a:xfrm>
                <a:off x="7287" y="878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7" name="Oval 202"/>
              <p:cNvSpPr>
                <a:spLocks noChangeArrowheads="1"/>
              </p:cNvSpPr>
              <p:nvPr/>
            </p:nvSpPr>
            <p:spPr bwMode="auto">
              <a:xfrm>
                <a:off x="7287" y="923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8" name="Oval 203"/>
              <p:cNvSpPr>
                <a:spLocks noChangeArrowheads="1"/>
              </p:cNvSpPr>
              <p:nvPr/>
            </p:nvSpPr>
            <p:spPr bwMode="auto">
              <a:xfrm>
                <a:off x="7287" y="967"/>
                <a:ext cx="9" cy="8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4" name="Group 273"/>
            <p:cNvGrpSpPr>
              <a:grpSpLocks noChangeAspect="1"/>
            </p:cNvGrpSpPr>
            <p:nvPr/>
          </p:nvGrpSpPr>
          <p:grpSpPr bwMode="auto">
            <a:xfrm>
              <a:off x="5069773" y="1710372"/>
              <a:ext cx="283311" cy="387943"/>
              <a:chOff x="7194" y="1126"/>
              <a:chExt cx="176" cy="241"/>
            </a:xfrm>
          </p:grpSpPr>
          <p:sp>
            <p:nvSpPr>
              <p:cNvPr id="1028" name="Freeform 274"/>
              <p:cNvSpPr>
                <a:spLocks/>
              </p:cNvSpPr>
              <p:nvPr/>
            </p:nvSpPr>
            <p:spPr bwMode="auto">
              <a:xfrm>
                <a:off x="7275" y="1206"/>
                <a:ext cx="31" cy="56"/>
              </a:xfrm>
              <a:custGeom>
                <a:avLst/>
                <a:gdLst>
                  <a:gd name="T0" fmla="*/ 0 w 42"/>
                  <a:gd name="T1" fmla="*/ 21 h 77"/>
                  <a:gd name="T2" fmla="*/ 21 w 42"/>
                  <a:gd name="T3" fmla="*/ 0 h 77"/>
                  <a:gd name="T4" fmla="*/ 42 w 42"/>
                  <a:gd name="T5" fmla="*/ 21 h 77"/>
                  <a:gd name="T6" fmla="*/ 42 w 42"/>
                  <a:gd name="T7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7">
                    <a:moveTo>
                      <a:pt x="0" y="21"/>
                    </a:moveTo>
                    <a:cubicBezTo>
                      <a:pt x="0" y="10"/>
                      <a:pt x="9" y="0"/>
                      <a:pt x="21" y="0"/>
                    </a:cubicBezTo>
                    <a:cubicBezTo>
                      <a:pt x="33" y="0"/>
                      <a:pt x="42" y="10"/>
                      <a:pt x="42" y="21"/>
                    </a:cubicBezTo>
                    <a:cubicBezTo>
                      <a:pt x="42" y="77"/>
                      <a:pt x="42" y="77"/>
                      <a:pt x="42" y="7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9" name="Freeform 275"/>
              <p:cNvSpPr>
                <a:spLocks/>
              </p:cNvSpPr>
              <p:nvPr/>
            </p:nvSpPr>
            <p:spPr bwMode="auto">
              <a:xfrm>
                <a:off x="7306" y="1204"/>
                <a:ext cx="31" cy="58"/>
              </a:xfrm>
              <a:custGeom>
                <a:avLst/>
                <a:gdLst>
                  <a:gd name="T0" fmla="*/ 0 w 43"/>
                  <a:gd name="T1" fmla="*/ 22 h 80"/>
                  <a:gd name="T2" fmla="*/ 22 w 43"/>
                  <a:gd name="T3" fmla="*/ 0 h 80"/>
                  <a:gd name="T4" fmla="*/ 43 w 43"/>
                  <a:gd name="T5" fmla="*/ 22 h 80"/>
                  <a:gd name="T6" fmla="*/ 43 w 43"/>
                  <a:gd name="T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80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  <a:cubicBezTo>
                      <a:pt x="33" y="0"/>
                      <a:pt x="43" y="10"/>
                      <a:pt x="43" y="22"/>
                    </a:cubicBezTo>
                    <a:cubicBezTo>
                      <a:pt x="43" y="80"/>
                      <a:pt x="43" y="80"/>
                      <a:pt x="43" y="8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0" name="Freeform 276"/>
              <p:cNvSpPr>
                <a:spLocks/>
              </p:cNvSpPr>
              <p:nvPr/>
            </p:nvSpPr>
            <p:spPr bwMode="auto">
              <a:xfrm>
                <a:off x="7194" y="1156"/>
                <a:ext cx="176" cy="211"/>
              </a:xfrm>
              <a:custGeom>
                <a:avLst/>
                <a:gdLst>
                  <a:gd name="T0" fmla="*/ 197 w 242"/>
                  <a:gd name="T1" fmla="*/ 110 h 291"/>
                  <a:gd name="T2" fmla="*/ 218 w 242"/>
                  <a:gd name="T3" fmla="*/ 89 h 291"/>
                  <a:gd name="T4" fmla="*/ 240 w 242"/>
                  <a:gd name="T5" fmla="*/ 110 h 291"/>
                  <a:gd name="T6" fmla="*/ 240 w 242"/>
                  <a:gd name="T7" fmla="*/ 169 h 291"/>
                  <a:gd name="T8" fmla="*/ 237 w 242"/>
                  <a:gd name="T9" fmla="*/ 235 h 291"/>
                  <a:gd name="T10" fmla="*/ 162 w 242"/>
                  <a:gd name="T11" fmla="*/ 291 h 291"/>
                  <a:gd name="T12" fmla="*/ 86 w 242"/>
                  <a:gd name="T13" fmla="*/ 267 h 291"/>
                  <a:gd name="T14" fmla="*/ 8 w 242"/>
                  <a:gd name="T15" fmla="*/ 183 h 291"/>
                  <a:gd name="T16" fmla="*/ 6 w 242"/>
                  <a:gd name="T17" fmla="*/ 165 h 291"/>
                  <a:gd name="T18" fmla="*/ 22 w 242"/>
                  <a:gd name="T19" fmla="*/ 159 h 291"/>
                  <a:gd name="T20" fmla="*/ 69 w 242"/>
                  <a:gd name="T21" fmla="*/ 174 h 291"/>
                  <a:gd name="T22" fmla="*/ 69 w 242"/>
                  <a:gd name="T23" fmla="*/ 21 h 291"/>
                  <a:gd name="T24" fmla="*/ 90 w 242"/>
                  <a:gd name="T25" fmla="*/ 0 h 291"/>
                  <a:gd name="T26" fmla="*/ 112 w 242"/>
                  <a:gd name="T27" fmla="*/ 21 h 291"/>
                  <a:gd name="T28" fmla="*/ 112 w 242"/>
                  <a:gd name="T29" fmla="*/ 14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291">
                    <a:moveTo>
                      <a:pt x="197" y="110"/>
                    </a:moveTo>
                    <a:cubicBezTo>
                      <a:pt x="197" y="98"/>
                      <a:pt x="206" y="89"/>
                      <a:pt x="218" y="89"/>
                    </a:cubicBezTo>
                    <a:cubicBezTo>
                      <a:pt x="230" y="89"/>
                      <a:pt x="240" y="98"/>
                      <a:pt x="240" y="110"/>
                    </a:cubicBezTo>
                    <a:cubicBezTo>
                      <a:pt x="240" y="169"/>
                      <a:pt x="240" y="169"/>
                      <a:pt x="240" y="169"/>
                    </a:cubicBezTo>
                    <a:cubicBezTo>
                      <a:pt x="240" y="169"/>
                      <a:pt x="242" y="220"/>
                      <a:pt x="237" y="235"/>
                    </a:cubicBezTo>
                    <a:cubicBezTo>
                      <a:pt x="237" y="235"/>
                      <a:pt x="216" y="291"/>
                      <a:pt x="162" y="291"/>
                    </a:cubicBezTo>
                    <a:cubicBezTo>
                      <a:pt x="104" y="291"/>
                      <a:pt x="94" y="274"/>
                      <a:pt x="86" y="267"/>
                    </a:cubicBezTo>
                    <a:cubicBezTo>
                      <a:pt x="79" y="261"/>
                      <a:pt x="11" y="186"/>
                      <a:pt x="8" y="183"/>
                    </a:cubicBezTo>
                    <a:cubicBezTo>
                      <a:pt x="5" y="180"/>
                      <a:pt x="0" y="171"/>
                      <a:pt x="6" y="165"/>
                    </a:cubicBezTo>
                    <a:cubicBezTo>
                      <a:pt x="12" y="159"/>
                      <a:pt x="13" y="159"/>
                      <a:pt x="22" y="159"/>
                    </a:cubicBezTo>
                    <a:cubicBezTo>
                      <a:pt x="31" y="159"/>
                      <a:pt x="69" y="174"/>
                      <a:pt x="69" y="174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9"/>
                      <a:pt x="79" y="0"/>
                      <a:pt x="90" y="0"/>
                    </a:cubicBezTo>
                    <a:cubicBezTo>
                      <a:pt x="102" y="0"/>
                      <a:pt x="112" y="9"/>
                      <a:pt x="112" y="21"/>
                    </a:cubicBezTo>
                    <a:cubicBezTo>
                      <a:pt x="112" y="145"/>
                      <a:pt x="112" y="145"/>
                      <a:pt x="112" y="145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31" name="Freeform 277"/>
              <p:cNvSpPr>
                <a:spLocks/>
              </p:cNvSpPr>
              <p:nvPr/>
            </p:nvSpPr>
            <p:spPr bwMode="auto">
              <a:xfrm>
                <a:off x="7210" y="1126"/>
                <a:ext cx="99" cy="96"/>
              </a:xfrm>
              <a:custGeom>
                <a:avLst/>
                <a:gdLst>
                  <a:gd name="T0" fmla="*/ 45 w 137"/>
                  <a:gd name="T1" fmla="*/ 133 h 133"/>
                  <a:gd name="T2" fmla="*/ 0 w 137"/>
                  <a:gd name="T3" fmla="*/ 68 h 133"/>
                  <a:gd name="T4" fmla="*/ 68 w 137"/>
                  <a:gd name="T5" fmla="*/ 0 h 133"/>
                  <a:gd name="T6" fmla="*/ 137 w 137"/>
                  <a:gd name="T7" fmla="*/ 68 h 133"/>
                  <a:gd name="T8" fmla="*/ 123 w 137"/>
                  <a:gd name="T9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33">
                    <a:moveTo>
                      <a:pt x="45" y="133"/>
                    </a:moveTo>
                    <a:cubicBezTo>
                      <a:pt x="19" y="123"/>
                      <a:pt x="0" y="98"/>
                      <a:pt x="0" y="68"/>
                    </a:cubicBezTo>
                    <a:cubicBezTo>
                      <a:pt x="0" y="31"/>
                      <a:pt x="31" y="0"/>
                      <a:pt x="68" y="0"/>
                    </a:cubicBezTo>
                    <a:cubicBezTo>
                      <a:pt x="106" y="0"/>
                      <a:pt x="137" y="31"/>
                      <a:pt x="137" y="68"/>
                    </a:cubicBezTo>
                    <a:cubicBezTo>
                      <a:pt x="137" y="84"/>
                      <a:pt x="131" y="98"/>
                      <a:pt x="123" y="110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5" name="Group 321"/>
            <p:cNvGrpSpPr>
              <a:grpSpLocks noChangeAspect="1"/>
            </p:cNvGrpSpPr>
            <p:nvPr/>
          </p:nvGrpSpPr>
          <p:grpSpPr bwMode="auto">
            <a:xfrm>
              <a:off x="5027684" y="2247360"/>
              <a:ext cx="367488" cy="365944"/>
              <a:chOff x="7177" y="1377"/>
              <a:chExt cx="238" cy="237"/>
            </a:xfrm>
          </p:grpSpPr>
          <p:sp>
            <p:nvSpPr>
              <p:cNvPr id="1026" name="Freeform 322"/>
              <p:cNvSpPr>
                <a:spLocks/>
              </p:cNvSpPr>
              <p:nvPr/>
            </p:nvSpPr>
            <p:spPr bwMode="auto">
              <a:xfrm>
                <a:off x="7177" y="1377"/>
                <a:ext cx="238" cy="237"/>
              </a:xfrm>
              <a:custGeom>
                <a:avLst/>
                <a:gdLst>
                  <a:gd name="T0" fmla="*/ 175 w 330"/>
                  <a:gd name="T1" fmla="*/ 198 h 328"/>
                  <a:gd name="T2" fmla="*/ 109 w 330"/>
                  <a:gd name="T3" fmla="*/ 220 h 328"/>
                  <a:gd name="T4" fmla="*/ 0 w 330"/>
                  <a:gd name="T5" fmla="*/ 110 h 328"/>
                  <a:gd name="T6" fmla="*/ 109 w 330"/>
                  <a:gd name="T7" fmla="*/ 0 h 328"/>
                  <a:gd name="T8" fmla="*/ 219 w 330"/>
                  <a:gd name="T9" fmla="*/ 110 h 328"/>
                  <a:gd name="T10" fmla="*/ 214 w 330"/>
                  <a:gd name="T11" fmla="*/ 143 h 328"/>
                  <a:gd name="T12" fmla="*/ 330 w 330"/>
                  <a:gd name="T13" fmla="*/ 258 h 328"/>
                  <a:gd name="T14" fmla="*/ 330 w 330"/>
                  <a:gd name="T15" fmla="*/ 328 h 328"/>
                  <a:gd name="T16" fmla="*/ 264 w 330"/>
                  <a:gd name="T17" fmla="*/ 328 h 328"/>
                  <a:gd name="T18" fmla="*/ 264 w 330"/>
                  <a:gd name="T19" fmla="*/ 283 h 328"/>
                  <a:gd name="T20" fmla="*/ 221 w 330"/>
                  <a:gd name="T21" fmla="*/ 283 h 328"/>
                  <a:gd name="T22" fmla="*/ 221 w 330"/>
                  <a:gd name="T23" fmla="*/ 239 h 328"/>
                  <a:gd name="T24" fmla="*/ 175 w 330"/>
                  <a:gd name="T25" fmla="*/ 239 h 328"/>
                  <a:gd name="T26" fmla="*/ 175 w 330"/>
                  <a:gd name="T27" fmla="*/ 19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0" h="328">
                    <a:moveTo>
                      <a:pt x="175" y="198"/>
                    </a:moveTo>
                    <a:cubicBezTo>
                      <a:pt x="157" y="212"/>
                      <a:pt x="134" y="220"/>
                      <a:pt x="109" y="220"/>
                    </a:cubicBezTo>
                    <a:cubicBezTo>
                      <a:pt x="49" y="220"/>
                      <a:pt x="0" y="171"/>
                      <a:pt x="0" y="110"/>
                    </a:cubicBezTo>
                    <a:cubicBezTo>
                      <a:pt x="0" y="49"/>
                      <a:pt x="49" y="0"/>
                      <a:pt x="109" y="0"/>
                    </a:cubicBezTo>
                    <a:cubicBezTo>
                      <a:pt x="170" y="0"/>
                      <a:pt x="219" y="49"/>
                      <a:pt x="219" y="110"/>
                    </a:cubicBezTo>
                    <a:cubicBezTo>
                      <a:pt x="219" y="122"/>
                      <a:pt x="217" y="133"/>
                      <a:pt x="214" y="143"/>
                    </a:cubicBezTo>
                    <a:cubicBezTo>
                      <a:pt x="330" y="258"/>
                      <a:pt x="330" y="258"/>
                      <a:pt x="330" y="258"/>
                    </a:cubicBezTo>
                    <a:cubicBezTo>
                      <a:pt x="330" y="328"/>
                      <a:pt x="330" y="328"/>
                      <a:pt x="330" y="328"/>
                    </a:cubicBezTo>
                    <a:cubicBezTo>
                      <a:pt x="264" y="328"/>
                      <a:pt x="264" y="328"/>
                      <a:pt x="264" y="328"/>
                    </a:cubicBezTo>
                    <a:cubicBezTo>
                      <a:pt x="264" y="283"/>
                      <a:pt x="264" y="283"/>
                      <a:pt x="264" y="283"/>
                    </a:cubicBezTo>
                    <a:cubicBezTo>
                      <a:pt x="221" y="283"/>
                      <a:pt x="221" y="283"/>
                      <a:pt x="221" y="283"/>
                    </a:cubicBezTo>
                    <a:cubicBezTo>
                      <a:pt x="221" y="239"/>
                      <a:pt x="221" y="239"/>
                      <a:pt x="221" y="239"/>
                    </a:cubicBezTo>
                    <a:cubicBezTo>
                      <a:pt x="175" y="239"/>
                      <a:pt x="175" y="239"/>
                      <a:pt x="175" y="239"/>
                    </a:cubicBezTo>
                    <a:lnTo>
                      <a:pt x="175" y="198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7" name="Oval 323"/>
              <p:cNvSpPr>
                <a:spLocks noChangeArrowheads="1"/>
              </p:cNvSpPr>
              <p:nvPr/>
            </p:nvSpPr>
            <p:spPr bwMode="auto">
              <a:xfrm>
                <a:off x="7220" y="1420"/>
                <a:ext cx="23" cy="2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6" name="Group 343"/>
            <p:cNvGrpSpPr>
              <a:grpSpLocks noChangeAspect="1"/>
            </p:cNvGrpSpPr>
            <p:nvPr/>
          </p:nvGrpSpPr>
          <p:grpSpPr bwMode="auto">
            <a:xfrm>
              <a:off x="5032749" y="2762349"/>
              <a:ext cx="357358" cy="222142"/>
              <a:chOff x="7176" y="1766"/>
              <a:chExt cx="254" cy="138"/>
            </a:xfrm>
          </p:grpSpPr>
          <p:sp>
            <p:nvSpPr>
              <p:cNvPr id="1020" name="Line 344"/>
              <p:cNvSpPr>
                <a:spLocks noChangeShapeType="1"/>
              </p:cNvSpPr>
              <p:nvPr/>
            </p:nvSpPr>
            <p:spPr bwMode="auto">
              <a:xfrm>
                <a:off x="7220" y="1769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1" name="Line 345"/>
              <p:cNvSpPr>
                <a:spLocks noChangeShapeType="1"/>
              </p:cNvSpPr>
              <p:nvPr/>
            </p:nvSpPr>
            <p:spPr bwMode="auto">
              <a:xfrm>
                <a:off x="7220" y="1835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2" name="Line 346"/>
              <p:cNvSpPr>
                <a:spLocks noChangeShapeType="1"/>
              </p:cNvSpPr>
              <p:nvPr/>
            </p:nvSpPr>
            <p:spPr bwMode="auto">
              <a:xfrm>
                <a:off x="7220" y="1901"/>
                <a:ext cx="210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3" name="Rectangle 347"/>
              <p:cNvSpPr>
                <a:spLocks noChangeArrowheads="1"/>
              </p:cNvSpPr>
              <p:nvPr/>
            </p:nvSpPr>
            <p:spPr bwMode="auto">
              <a:xfrm>
                <a:off x="7176" y="1766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4" name="Rectangle 348"/>
              <p:cNvSpPr>
                <a:spLocks noChangeArrowheads="1"/>
              </p:cNvSpPr>
              <p:nvPr/>
            </p:nvSpPr>
            <p:spPr bwMode="auto">
              <a:xfrm>
                <a:off x="7176" y="1832"/>
                <a:ext cx="5" cy="6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25" name="Rectangle 349"/>
              <p:cNvSpPr>
                <a:spLocks noChangeArrowheads="1"/>
              </p:cNvSpPr>
              <p:nvPr/>
            </p:nvSpPr>
            <p:spPr bwMode="auto">
              <a:xfrm>
                <a:off x="7176" y="1899"/>
                <a:ext cx="5" cy="5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7" name="Group 368"/>
            <p:cNvGrpSpPr>
              <a:grpSpLocks noChangeAspect="1"/>
            </p:cNvGrpSpPr>
            <p:nvPr/>
          </p:nvGrpSpPr>
          <p:grpSpPr bwMode="auto">
            <a:xfrm>
              <a:off x="5035003" y="3133536"/>
              <a:ext cx="352851" cy="350004"/>
              <a:chOff x="7184" y="2016"/>
              <a:chExt cx="248" cy="246"/>
            </a:xfrm>
          </p:grpSpPr>
          <p:sp>
            <p:nvSpPr>
              <p:cNvPr id="1018" name="Oval 369"/>
              <p:cNvSpPr>
                <a:spLocks noChangeArrowheads="1"/>
              </p:cNvSpPr>
              <p:nvPr/>
            </p:nvSpPr>
            <p:spPr bwMode="auto">
              <a:xfrm>
                <a:off x="7271" y="2016"/>
                <a:ext cx="161" cy="162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9" name="Line 370"/>
              <p:cNvSpPr>
                <a:spLocks noChangeShapeType="1"/>
              </p:cNvSpPr>
              <p:nvPr/>
            </p:nvSpPr>
            <p:spPr bwMode="auto">
              <a:xfrm flipH="1">
                <a:off x="7184" y="2154"/>
                <a:ext cx="110" cy="108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8" name="Group 379"/>
            <p:cNvGrpSpPr>
              <a:grpSpLocks noChangeAspect="1"/>
            </p:cNvGrpSpPr>
            <p:nvPr/>
          </p:nvGrpSpPr>
          <p:grpSpPr bwMode="auto">
            <a:xfrm>
              <a:off x="5062046" y="3632585"/>
              <a:ext cx="298764" cy="312689"/>
              <a:chOff x="7178" y="2272"/>
              <a:chExt cx="236" cy="247"/>
            </a:xfrm>
          </p:grpSpPr>
          <p:sp>
            <p:nvSpPr>
              <p:cNvPr id="1015" name="Oval 380"/>
              <p:cNvSpPr>
                <a:spLocks noChangeArrowheads="1"/>
              </p:cNvSpPr>
              <p:nvPr/>
            </p:nvSpPr>
            <p:spPr bwMode="auto">
              <a:xfrm>
                <a:off x="7178" y="2453"/>
                <a:ext cx="79" cy="66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6" name="Oval 381"/>
              <p:cNvSpPr>
                <a:spLocks noChangeArrowheads="1"/>
              </p:cNvSpPr>
              <p:nvPr/>
            </p:nvSpPr>
            <p:spPr bwMode="auto">
              <a:xfrm>
                <a:off x="7334" y="2427"/>
                <a:ext cx="80" cy="6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7" name="Freeform 382"/>
              <p:cNvSpPr>
                <a:spLocks/>
              </p:cNvSpPr>
              <p:nvPr/>
            </p:nvSpPr>
            <p:spPr bwMode="auto">
              <a:xfrm>
                <a:off x="7257" y="2272"/>
                <a:ext cx="157" cy="214"/>
              </a:xfrm>
              <a:custGeom>
                <a:avLst/>
                <a:gdLst>
                  <a:gd name="T0" fmla="*/ 0 w 157"/>
                  <a:gd name="T1" fmla="*/ 214 h 214"/>
                  <a:gd name="T2" fmla="*/ 0 w 157"/>
                  <a:gd name="T3" fmla="*/ 41 h 214"/>
                  <a:gd name="T4" fmla="*/ 157 w 157"/>
                  <a:gd name="T5" fmla="*/ 0 h 214"/>
                  <a:gd name="T6" fmla="*/ 157 w 157"/>
                  <a:gd name="T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" h="214">
                    <a:moveTo>
                      <a:pt x="0" y="214"/>
                    </a:moveTo>
                    <a:lnTo>
                      <a:pt x="0" y="41"/>
                    </a:lnTo>
                    <a:lnTo>
                      <a:pt x="157" y="0"/>
                    </a:lnTo>
                    <a:lnTo>
                      <a:pt x="157" y="188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999" name="Group 385"/>
            <p:cNvGrpSpPr>
              <a:grpSpLocks noChangeAspect="1"/>
            </p:cNvGrpSpPr>
            <p:nvPr/>
          </p:nvGrpSpPr>
          <p:grpSpPr bwMode="auto">
            <a:xfrm>
              <a:off x="5052871" y="4094319"/>
              <a:ext cx="317115" cy="318725"/>
              <a:chOff x="7230" y="2568"/>
              <a:chExt cx="197" cy="198"/>
            </a:xfrm>
          </p:grpSpPr>
          <p:sp>
            <p:nvSpPr>
              <p:cNvPr id="1010" name="Rectangle 386"/>
              <p:cNvSpPr>
                <a:spLocks noChangeArrowheads="1"/>
              </p:cNvSpPr>
              <p:nvPr/>
            </p:nvSpPr>
            <p:spPr bwMode="auto">
              <a:xfrm>
                <a:off x="7230" y="2568"/>
                <a:ext cx="197" cy="198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1" name="Freeform 387"/>
              <p:cNvSpPr>
                <a:spLocks/>
              </p:cNvSpPr>
              <p:nvPr/>
            </p:nvSpPr>
            <p:spPr bwMode="auto">
              <a:xfrm>
                <a:off x="7230" y="2626"/>
                <a:ext cx="197" cy="63"/>
              </a:xfrm>
              <a:custGeom>
                <a:avLst/>
                <a:gdLst>
                  <a:gd name="T0" fmla="*/ 0 w 197"/>
                  <a:gd name="T1" fmla="*/ 49 h 63"/>
                  <a:gd name="T2" fmla="*/ 42 w 197"/>
                  <a:gd name="T3" fmla="*/ 0 h 63"/>
                  <a:gd name="T4" fmla="*/ 88 w 197"/>
                  <a:gd name="T5" fmla="*/ 55 h 63"/>
                  <a:gd name="T6" fmla="*/ 113 w 197"/>
                  <a:gd name="T7" fmla="*/ 16 h 63"/>
                  <a:gd name="T8" fmla="*/ 141 w 197"/>
                  <a:gd name="T9" fmla="*/ 63 h 63"/>
                  <a:gd name="T10" fmla="*/ 197 w 197"/>
                  <a:gd name="T11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63">
                    <a:moveTo>
                      <a:pt x="0" y="49"/>
                    </a:moveTo>
                    <a:lnTo>
                      <a:pt x="42" y="0"/>
                    </a:lnTo>
                    <a:lnTo>
                      <a:pt x="88" y="55"/>
                    </a:lnTo>
                    <a:lnTo>
                      <a:pt x="113" y="16"/>
                    </a:lnTo>
                    <a:lnTo>
                      <a:pt x="141" y="63"/>
                    </a:lnTo>
                    <a:lnTo>
                      <a:pt x="197" y="6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2" name="Line 388"/>
              <p:cNvSpPr>
                <a:spLocks noChangeShapeType="1"/>
              </p:cNvSpPr>
              <p:nvPr/>
            </p:nvSpPr>
            <p:spPr bwMode="auto">
              <a:xfrm>
                <a:off x="7316" y="2715"/>
                <a:ext cx="11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3" name="Freeform 389"/>
              <p:cNvSpPr>
                <a:spLocks/>
              </p:cNvSpPr>
              <p:nvPr/>
            </p:nvSpPr>
            <p:spPr bwMode="auto">
              <a:xfrm>
                <a:off x="7274" y="2715"/>
                <a:ext cx="25" cy="10"/>
              </a:xfrm>
              <a:custGeom>
                <a:avLst/>
                <a:gdLst>
                  <a:gd name="T0" fmla="*/ 25 w 25"/>
                  <a:gd name="T1" fmla="*/ 0 h 10"/>
                  <a:gd name="T2" fmla="*/ 9 w 25"/>
                  <a:gd name="T3" fmla="*/ 0 h 10"/>
                  <a:gd name="T4" fmla="*/ 0 w 25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0">
                    <a:moveTo>
                      <a:pt x="25" y="0"/>
                    </a:moveTo>
                    <a:lnTo>
                      <a:pt x="9" y="0"/>
                    </a:lnTo>
                    <a:lnTo>
                      <a:pt x="0" y="1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14" name="Oval 391"/>
              <p:cNvSpPr>
                <a:spLocks noChangeArrowheads="1"/>
              </p:cNvSpPr>
              <p:nvPr/>
            </p:nvSpPr>
            <p:spPr bwMode="auto">
              <a:xfrm>
                <a:off x="7368" y="2595"/>
                <a:ext cx="34" cy="35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0" name="Group 4"/>
            <p:cNvGrpSpPr>
              <a:grpSpLocks noChangeAspect="1"/>
            </p:cNvGrpSpPr>
            <p:nvPr/>
          </p:nvGrpSpPr>
          <p:grpSpPr bwMode="auto">
            <a:xfrm>
              <a:off x="5020928" y="270433"/>
              <a:ext cx="381000" cy="328613"/>
              <a:chOff x="129" y="2196"/>
              <a:chExt cx="240" cy="207"/>
            </a:xfrm>
          </p:grpSpPr>
          <p:sp>
            <p:nvSpPr>
              <p:cNvPr id="1008" name="Freeform 5"/>
              <p:cNvSpPr>
                <a:spLocks/>
              </p:cNvSpPr>
              <p:nvPr/>
            </p:nvSpPr>
            <p:spPr bwMode="auto">
              <a:xfrm>
                <a:off x="129" y="2196"/>
                <a:ext cx="240" cy="207"/>
              </a:xfrm>
              <a:custGeom>
                <a:avLst/>
                <a:gdLst>
                  <a:gd name="T0" fmla="*/ 240 w 240"/>
                  <a:gd name="T1" fmla="*/ 207 h 207"/>
                  <a:gd name="T2" fmla="*/ 0 w 240"/>
                  <a:gd name="T3" fmla="*/ 207 h 207"/>
                  <a:gd name="T4" fmla="*/ 0 w 240"/>
                  <a:gd name="T5" fmla="*/ 92 h 207"/>
                  <a:gd name="T6" fmla="*/ 0 w 240"/>
                  <a:gd name="T7" fmla="*/ 0 h 207"/>
                  <a:gd name="T8" fmla="*/ 240 w 240"/>
                  <a:gd name="T9" fmla="*/ 0 h 207"/>
                  <a:gd name="T10" fmla="*/ 240 w 240"/>
                  <a:gd name="T11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207">
                    <a:moveTo>
                      <a:pt x="240" y="207"/>
                    </a:moveTo>
                    <a:lnTo>
                      <a:pt x="0" y="207"/>
                    </a:lnTo>
                    <a:lnTo>
                      <a:pt x="0" y="92"/>
                    </a:lnTo>
                    <a:lnTo>
                      <a:pt x="0" y="0"/>
                    </a:lnTo>
                    <a:lnTo>
                      <a:pt x="240" y="0"/>
                    </a:lnTo>
                    <a:lnTo>
                      <a:pt x="240" y="207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9" name="Freeform 6"/>
              <p:cNvSpPr>
                <a:spLocks/>
              </p:cNvSpPr>
              <p:nvPr/>
            </p:nvSpPr>
            <p:spPr bwMode="auto">
              <a:xfrm>
                <a:off x="133" y="2264"/>
                <a:ext cx="236" cy="75"/>
              </a:xfrm>
              <a:custGeom>
                <a:avLst/>
                <a:gdLst>
                  <a:gd name="T0" fmla="*/ 0 w 236"/>
                  <a:gd name="T1" fmla="*/ 26 h 75"/>
                  <a:gd name="T2" fmla="*/ 25 w 236"/>
                  <a:gd name="T3" fmla="*/ 26 h 75"/>
                  <a:gd name="T4" fmla="*/ 42 w 236"/>
                  <a:gd name="T5" fmla="*/ 7 h 75"/>
                  <a:gd name="T6" fmla="*/ 108 w 236"/>
                  <a:gd name="T7" fmla="*/ 75 h 75"/>
                  <a:gd name="T8" fmla="*/ 182 w 236"/>
                  <a:gd name="T9" fmla="*/ 0 h 75"/>
                  <a:gd name="T10" fmla="*/ 210 w 236"/>
                  <a:gd name="T11" fmla="*/ 29 h 75"/>
                  <a:gd name="T12" fmla="*/ 236 w 236"/>
                  <a:gd name="T13" fmla="*/ 2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75">
                    <a:moveTo>
                      <a:pt x="0" y="26"/>
                    </a:moveTo>
                    <a:lnTo>
                      <a:pt x="25" y="26"/>
                    </a:lnTo>
                    <a:lnTo>
                      <a:pt x="42" y="7"/>
                    </a:lnTo>
                    <a:lnTo>
                      <a:pt x="108" y="75"/>
                    </a:lnTo>
                    <a:lnTo>
                      <a:pt x="182" y="0"/>
                    </a:lnTo>
                    <a:lnTo>
                      <a:pt x="210" y="29"/>
                    </a:lnTo>
                    <a:lnTo>
                      <a:pt x="236" y="29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01" name="Group 34"/>
            <p:cNvGrpSpPr>
              <a:grpSpLocks noChangeAspect="1"/>
            </p:cNvGrpSpPr>
            <p:nvPr/>
          </p:nvGrpSpPr>
          <p:grpSpPr bwMode="auto">
            <a:xfrm>
              <a:off x="5020135" y="748091"/>
              <a:ext cx="382587" cy="274638"/>
              <a:chOff x="3173" y="494"/>
              <a:chExt cx="241" cy="173"/>
            </a:xfrm>
          </p:grpSpPr>
          <p:sp>
            <p:nvSpPr>
              <p:cNvPr id="1002" name="Freeform 35"/>
              <p:cNvSpPr>
                <a:spLocks/>
              </p:cNvSpPr>
              <p:nvPr/>
            </p:nvSpPr>
            <p:spPr bwMode="auto">
              <a:xfrm>
                <a:off x="3173" y="494"/>
                <a:ext cx="241" cy="173"/>
              </a:xfrm>
              <a:custGeom>
                <a:avLst/>
                <a:gdLst>
                  <a:gd name="T0" fmla="*/ 31 w 334"/>
                  <a:gd name="T1" fmla="*/ 238 h 238"/>
                  <a:gd name="T2" fmla="*/ 303 w 334"/>
                  <a:gd name="T3" fmla="*/ 238 h 238"/>
                  <a:gd name="T4" fmla="*/ 334 w 334"/>
                  <a:gd name="T5" fmla="*/ 207 h 238"/>
                  <a:gd name="T6" fmla="*/ 334 w 334"/>
                  <a:gd name="T7" fmla="*/ 40 h 238"/>
                  <a:gd name="T8" fmla="*/ 62 w 334"/>
                  <a:gd name="T9" fmla="*/ 40 h 238"/>
                  <a:gd name="T10" fmla="*/ 62 w 334"/>
                  <a:gd name="T11" fmla="*/ 207 h 238"/>
                  <a:gd name="T12" fmla="*/ 31 w 334"/>
                  <a:gd name="T13" fmla="*/ 238 h 238"/>
                  <a:gd name="T14" fmla="*/ 0 w 334"/>
                  <a:gd name="T15" fmla="*/ 207 h 238"/>
                  <a:gd name="T16" fmla="*/ 0 w 334"/>
                  <a:gd name="T17" fmla="*/ 0 h 238"/>
                  <a:gd name="T18" fmla="*/ 294 w 334"/>
                  <a:gd name="T19" fmla="*/ 0 h 238"/>
                  <a:gd name="T20" fmla="*/ 294 w 334"/>
                  <a:gd name="T21" fmla="*/ 41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4" h="238">
                    <a:moveTo>
                      <a:pt x="31" y="238"/>
                    </a:moveTo>
                    <a:cubicBezTo>
                      <a:pt x="303" y="238"/>
                      <a:pt x="303" y="238"/>
                      <a:pt x="303" y="238"/>
                    </a:cubicBezTo>
                    <a:cubicBezTo>
                      <a:pt x="320" y="238"/>
                      <a:pt x="334" y="224"/>
                      <a:pt x="334" y="207"/>
                    </a:cubicBezTo>
                    <a:cubicBezTo>
                      <a:pt x="334" y="40"/>
                      <a:pt x="334" y="40"/>
                      <a:pt x="334" y="40"/>
                    </a:cubicBezTo>
                    <a:cubicBezTo>
                      <a:pt x="62" y="40"/>
                      <a:pt x="62" y="40"/>
                      <a:pt x="62" y="40"/>
                    </a:cubicBezTo>
                    <a:cubicBezTo>
                      <a:pt x="62" y="207"/>
                      <a:pt x="62" y="207"/>
                      <a:pt x="62" y="207"/>
                    </a:cubicBezTo>
                    <a:cubicBezTo>
                      <a:pt x="62" y="224"/>
                      <a:pt x="48" y="238"/>
                      <a:pt x="31" y="238"/>
                    </a:cubicBezTo>
                    <a:cubicBezTo>
                      <a:pt x="14" y="238"/>
                      <a:pt x="0" y="224"/>
                      <a:pt x="0" y="20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94" y="41"/>
                      <a:pt x="294" y="41"/>
                      <a:pt x="294" y="4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3" name="Line 36"/>
              <p:cNvSpPr>
                <a:spLocks noChangeShapeType="1"/>
              </p:cNvSpPr>
              <p:nvPr/>
            </p:nvSpPr>
            <p:spPr bwMode="auto">
              <a:xfrm>
                <a:off x="3307" y="580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4" name="Line 37"/>
              <p:cNvSpPr>
                <a:spLocks noChangeShapeType="1"/>
              </p:cNvSpPr>
              <p:nvPr/>
            </p:nvSpPr>
            <p:spPr bwMode="auto">
              <a:xfrm>
                <a:off x="3307" y="602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5" name="Line 38"/>
              <p:cNvSpPr>
                <a:spLocks noChangeShapeType="1"/>
              </p:cNvSpPr>
              <p:nvPr/>
            </p:nvSpPr>
            <p:spPr bwMode="auto">
              <a:xfrm>
                <a:off x="3307" y="624"/>
                <a:ext cx="8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6" name="Rectangle 39"/>
              <p:cNvSpPr>
                <a:spLocks noChangeArrowheads="1"/>
              </p:cNvSpPr>
              <p:nvPr/>
            </p:nvSpPr>
            <p:spPr bwMode="auto">
              <a:xfrm>
                <a:off x="3243" y="545"/>
                <a:ext cx="44" cy="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07" name="Rectangle 40"/>
              <p:cNvSpPr>
                <a:spLocks noChangeArrowheads="1"/>
              </p:cNvSpPr>
              <p:nvPr/>
            </p:nvSpPr>
            <p:spPr bwMode="auto">
              <a:xfrm>
                <a:off x="3311" y="545"/>
                <a:ext cx="80" cy="1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039" name="Group 1038"/>
          <p:cNvGrpSpPr/>
          <p:nvPr/>
        </p:nvGrpSpPr>
        <p:grpSpPr>
          <a:xfrm>
            <a:off x="-5697259" y="302012"/>
            <a:ext cx="404636" cy="4024768"/>
            <a:chOff x="5591668" y="307571"/>
            <a:chExt cx="412750" cy="4105473"/>
          </a:xfrm>
        </p:grpSpPr>
        <p:sp>
          <p:nvSpPr>
            <p:cNvPr id="1040" name="Freeform 71"/>
            <p:cNvSpPr>
              <a:spLocks/>
            </p:cNvSpPr>
            <p:nvPr/>
          </p:nvSpPr>
          <p:spPr bwMode="auto">
            <a:xfrm>
              <a:off x="5598438" y="307571"/>
              <a:ext cx="399211" cy="254336"/>
            </a:xfrm>
            <a:custGeom>
              <a:avLst/>
              <a:gdLst>
                <a:gd name="T0" fmla="*/ 344 w 344"/>
                <a:gd name="T1" fmla="*/ 151 h 217"/>
                <a:gd name="T2" fmla="*/ 278 w 344"/>
                <a:gd name="T3" fmla="*/ 85 h 217"/>
                <a:gd name="T4" fmla="*/ 278 w 344"/>
                <a:gd name="T5" fmla="*/ 85 h 217"/>
                <a:gd name="T6" fmla="*/ 184 w 344"/>
                <a:gd name="T7" fmla="*/ 0 h 217"/>
                <a:gd name="T8" fmla="*/ 104 w 344"/>
                <a:gd name="T9" fmla="*/ 45 h 217"/>
                <a:gd name="T10" fmla="*/ 86 w 344"/>
                <a:gd name="T11" fmla="*/ 44 h 217"/>
                <a:gd name="T12" fmla="*/ 0 w 344"/>
                <a:gd name="T13" fmla="*/ 130 h 217"/>
                <a:gd name="T14" fmla="*/ 86 w 344"/>
                <a:gd name="T15" fmla="*/ 217 h 217"/>
                <a:gd name="T16" fmla="*/ 88 w 344"/>
                <a:gd name="T17" fmla="*/ 217 h 217"/>
                <a:gd name="T18" fmla="*/ 88 w 344"/>
                <a:gd name="T19" fmla="*/ 217 h 217"/>
                <a:gd name="T20" fmla="*/ 281 w 344"/>
                <a:gd name="T21" fmla="*/ 217 h 217"/>
                <a:gd name="T22" fmla="*/ 281 w 344"/>
                <a:gd name="T23" fmla="*/ 216 h 217"/>
                <a:gd name="T24" fmla="*/ 344 w 344"/>
                <a:gd name="T25" fmla="*/ 15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344" y="151"/>
                  </a:moveTo>
                  <a:cubicBezTo>
                    <a:pt x="344" y="114"/>
                    <a:pt x="315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3" y="37"/>
                    <a:pt x="233" y="0"/>
                    <a:pt x="184" y="0"/>
                  </a:cubicBezTo>
                  <a:cubicBezTo>
                    <a:pt x="150" y="0"/>
                    <a:pt x="121" y="18"/>
                    <a:pt x="104" y="45"/>
                  </a:cubicBezTo>
                  <a:cubicBezTo>
                    <a:pt x="98" y="44"/>
                    <a:pt x="92" y="44"/>
                    <a:pt x="86" y="44"/>
                  </a:cubicBezTo>
                  <a:cubicBezTo>
                    <a:pt x="39" y="44"/>
                    <a:pt x="0" y="82"/>
                    <a:pt x="0" y="130"/>
                  </a:cubicBezTo>
                  <a:cubicBezTo>
                    <a:pt x="0" y="178"/>
                    <a:pt x="39" y="217"/>
                    <a:pt x="86" y="217"/>
                  </a:cubicBezTo>
                  <a:cubicBezTo>
                    <a:pt x="87" y="217"/>
                    <a:pt x="87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281" y="217"/>
                    <a:pt x="281" y="217"/>
                    <a:pt x="281" y="217"/>
                  </a:cubicBezTo>
                  <a:cubicBezTo>
                    <a:pt x="281" y="216"/>
                    <a:pt x="281" y="216"/>
                    <a:pt x="281" y="216"/>
                  </a:cubicBezTo>
                  <a:cubicBezTo>
                    <a:pt x="316" y="215"/>
                    <a:pt x="344" y="186"/>
                    <a:pt x="344" y="151"/>
                  </a:cubicBezTo>
                  <a:close/>
                </a:path>
              </a:pathLst>
            </a:custGeom>
            <a:noFill/>
            <a:ln w="15875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 dirty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1041" name="Group 172"/>
            <p:cNvGrpSpPr>
              <a:grpSpLocks noChangeAspect="1"/>
            </p:cNvGrpSpPr>
            <p:nvPr/>
          </p:nvGrpSpPr>
          <p:grpSpPr bwMode="auto">
            <a:xfrm>
              <a:off x="5632108" y="1189154"/>
              <a:ext cx="331870" cy="389309"/>
              <a:chOff x="3813" y="2081"/>
              <a:chExt cx="208" cy="244"/>
            </a:xfrm>
          </p:grpSpPr>
          <p:sp>
            <p:nvSpPr>
              <p:cNvPr id="1074" name="Rectangle 173"/>
              <p:cNvSpPr>
                <a:spLocks noChangeArrowheads="1"/>
              </p:cNvSpPr>
              <p:nvPr/>
            </p:nvSpPr>
            <p:spPr bwMode="auto">
              <a:xfrm>
                <a:off x="3813" y="2081"/>
                <a:ext cx="171" cy="243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5" name="Freeform 174"/>
              <p:cNvSpPr>
                <a:spLocks/>
              </p:cNvSpPr>
              <p:nvPr/>
            </p:nvSpPr>
            <p:spPr bwMode="auto">
              <a:xfrm>
                <a:off x="3984" y="2081"/>
                <a:ext cx="37" cy="244"/>
              </a:xfrm>
              <a:custGeom>
                <a:avLst/>
                <a:gdLst>
                  <a:gd name="T0" fmla="*/ 0 w 37"/>
                  <a:gd name="T1" fmla="*/ 0 h 244"/>
                  <a:gd name="T2" fmla="*/ 37 w 37"/>
                  <a:gd name="T3" fmla="*/ 27 h 244"/>
                  <a:gd name="T4" fmla="*/ 37 w 37"/>
                  <a:gd name="T5" fmla="*/ 218 h 244"/>
                  <a:gd name="T6" fmla="*/ 0 w 37"/>
                  <a:gd name="T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244">
                    <a:moveTo>
                      <a:pt x="0" y="0"/>
                    </a:moveTo>
                    <a:lnTo>
                      <a:pt x="37" y="27"/>
                    </a:lnTo>
                    <a:lnTo>
                      <a:pt x="37" y="218"/>
                    </a:lnTo>
                    <a:lnTo>
                      <a:pt x="0" y="244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6" name="Line 175"/>
              <p:cNvSpPr>
                <a:spLocks noChangeShapeType="1"/>
              </p:cNvSpPr>
              <p:nvPr/>
            </p:nvSpPr>
            <p:spPr bwMode="auto">
              <a:xfrm>
                <a:off x="3813" y="2202"/>
                <a:ext cx="171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7" name="Line 176"/>
              <p:cNvSpPr>
                <a:spLocks noChangeShapeType="1"/>
              </p:cNvSpPr>
              <p:nvPr/>
            </p:nvSpPr>
            <p:spPr bwMode="auto">
              <a:xfrm>
                <a:off x="3860" y="224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8" name="Line 177"/>
              <p:cNvSpPr>
                <a:spLocks noChangeShapeType="1"/>
              </p:cNvSpPr>
              <p:nvPr/>
            </p:nvSpPr>
            <p:spPr bwMode="auto">
              <a:xfrm>
                <a:off x="3860" y="2120"/>
                <a:ext cx="7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2" name="Group 313"/>
            <p:cNvGrpSpPr>
              <a:grpSpLocks noChangeAspect="1"/>
            </p:cNvGrpSpPr>
            <p:nvPr/>
          </p:nvGrpSpPr>
          <p:grpSpPr bwMode="auto">
            <a:xfrm>
              <a:off x="5662042" y="3039332"/>
              <a:ext cx="272003" cy="325556"/>
              <a:chOff x="7515" y="1788"/>
              <a:chExt cx="193" cy="231"/>
            </a:xfrm>
          </p:grpSpPr>
          <p:sp>
            <p:nvSpPr>
              <p:cNvPr id="1069" name="Freeform 314"/>
              <p:cNvSpPr>
                <a:spLocks/>
              </p:cNvSpPr>
              <p:nvPr/>
            </p:nvSpPr>
            <p:spPr bwMode="auto">
              <a:xfrm>
                <a:off x="7515" y="1855"/>
                <a:ext cx="171" cy="164"/>
              </a:xfrm>
              <a:custGeom>
                <a:avLst/>
                <a:gdLst>
                  <a:gd name="T0" fmla="*/ 0 w 235"/>
                  <a:gd name="T1" fmla="*/ 105 h 227"/>
                  <a:gd name="T2" fmla="*/ 39 w 235"/>
                  <a:gd name="T3" fmla="*/ 84 h 227"/>
                  <a:gd name="T4" fmla="*/ 64 w 235"/>
                  <a:gd name="T5" fmla="*/ 39 h 227"/>
                  <a:gd name="T6" fmla="*/ 139 w 235"/>
                  <a:gd name="T7" fmla="*/ 0 h 227"/>
                  <a:gd name="T8" fmla="*/ 232 w 235"/>
                  <a:gd name="T9" fmla="*/ 98 h 227"/>
                  <a:gd name="T10" fmla="*/ 169 w 235"/>
                  <a:gd name="T11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27">
                    <a:moveTo>
                      <a:pt x="0" y="105"/>
                    </a:moveTo>
                    <a:cubicBezTo>
                      <a:pt x="8" y="101"/>
                      <a:pt x="23" y="99"/>
                      <a:pt x="39" y="84"/>
                    </a:cubicBezTo>
                    <a:cubicBezTo>
                      <a:pt x="50" y="72"/>
                      <a:pt x="64" y="39"/>
                      <a:pt x="64" y="39"/>
                    </a:cubicBezTo>
                    <a:cubicBezTo>
                      <a:pt x="82" y="7"/>
                      <a:pt x="108" y="0"/>
                      <a:pt x="139" y="0"/>
                    </a:cubicBezTo>
                    <a:cubicBezTo>
                      <a:pt x="191" y="0"/>
                      <a:pt x="235" y="46"/>
                      <a:pt x="232" y="98"/>
                    </a:cubicBezTo>
                    <a:cubicBezTo>
                      <a:pt x="232" y="110"/>
                      <a:pt x="220" y="188"/>
                      <a:pt x="169" y="227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0" name="Freeform 315"/>
              <p:cNvSpPr>
                <a:spLocks/>
              </p:cNvSpPr>
              <p:nvPr/>
            </p:nvSpPr>
            <p:spPr bwMode="auto">
              <a:xfrm>
                <a:off x="7531" y="1889"/>
                <a:ext cx="119" cy="129"/>
              </a:xfrm>
              <a:custGeom>
                <a:avLst/>
                <a:gdLst>
                  <a:gd name="T0" fmla="*/ 77 w 164"/>
                  <a:gd name="T1" fmla="*/ 178 h 178"/>
                  <a:gd name="T2" fmla="*/ 162 w 164"/>
                  <a:gd name="T3" fmla="*/ 51 h 178"/>
                  <a:gd name="T4" fmla="*/ 111 w 164"/>
                  <a:gd name="T5" fmla="*/ 0 h 178"/>
                  <a:gd name="T6" fmla="*/ 62 w 164"/>
                  <a:gd name="T7" fmla="*/ 36 h 178"/>
                  <a:gd name="T8" fmla="*/ 38 w 164"/>
                  <a:gd name="T9" fmla="*/ 81 h 178"/>
                  <a:gd name="T10" fmla="*/ 0 w 164"/>
                  <a:gd name="T11" fmla="*/ 10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178">
                    <a:moveTo>
                      <a:pt x="77" y="178"/>
                    </a:moveTo>
                    <a:cubicBezTo>
                      <a:pt x="137" y="140"/>
                      <a:pt x="164" y="78"/>
                      <a:pt x="162" y="51"/>
                    </a:cubicBezTo>
                    <a:cubicBezTo>
                      <a:pt x="159" y="18"/>
                      <a:pt x="139" y="0"/>
                      <a:pt x="111" y="0"/>
                    </a:cubicBezTo>
                    <a:cubicBezTo>
                      <a:pt x="88" y="0"/>
                      <a:pt x="70" y="14"/>
                      <a:pt x="62" y="36"/>
                    </a:cubicBezTo>
                    <a:cubicBezTo>
                      <a:pt x="58" y="50"/>
                      <a:pt x="49" y="69"/>
                      <a:pt x="38" y="81"/>
                    </a:cubicBezTo>
                    <a:cubicBezTo>
                      <a:pt x="25" y="94"/>
                      <a:pt x="3" y="104"/>
                      <a:pt x="0" y="10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1" name="Freeform 316"/>
              <p:cNvSpPr>
                <a:spLocks/>
              </p:cNvSpPr>
              <p:nvPr/>
            </p:nvSpPr>
            <p:spPr bwMode="auto">
              <a:xfrm>
                <a:off x="7536" y="1822"/>
                <a:ext cx="172" cy="59"/>
              </a:xfrm>
              <a:custGeom>
                <a:avLst/>
                <a:gdLst>
                  <a:gd name="T0" fmla="*/ 0 w 236"/>
                  <a:gd name="T1" fmla="*/ 56 h 81"/>
                  <a:gd name="T2" fmla="*/ 111 w 236"/>
                  <a:gd name="T3" fmla="*/ 0 h 81"/>
                  <a:gd name="T4" fmla="*/ 236 w 236"/>
                  <a:gd name="T5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6" h="81">
                    <a:moveTo>
                      <a:pt x="0" y="56"/>
                    </a:moveTo>
                    <a:cubicBezTo>
                      <a:pt x="25" y="22"/>
                      <a:pt x="65" y="0"/>
                      <a:pt x="111" y="0"/>
                    </a:cubicBezTo>
                    <a:cubicBezTo>
                      <a:pt x="166" y="0"/>
                      <a:pt x="214" y="33"/>
                      <a:pt x="236" y="81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2" name="Freeform 317"/>
              <p:cNvSpPr>
                <a:spLocks/>
              </p:cNvSpPr>
              <p:nvPr/>
            </p:nvSpPr>
            <p:spPr bwMode="auto">
              <a:xfrm>
                <a:off x="7551" y="1788"/>
                <a:ext cx="141" cy="21"/>
              </a:xfrm>
              <a:custGeom>
                <a:avLst/>
                <a:gdLst>
                  <a:gd name="T0" fmla="*/ 0 w 195"/>
                  <a:gd name="T1" fmla="*/ 25 h 29"/>
                  <a:gd name="T2" fmla="*/ 94 w 195"/>
                  <a:gd name="T3" fmla="*/ 0 h 29"/>
                  <a:gd name="T4" fmla="*/ 195 w 195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5" h="29">
                    <a:moveTo>
                      <a:pt x="0" y="25"/>
                    </a:moveTo>
                    <a:cubicBezTo>
                      <a:pt x="28" y="9"/>
                      <a:pt x="60" y="0"/>
                      <a:pt x="94" y="0"/>
                    </a:cubicBezTo>
                    <a:cubicBezTo>
                      <a:pt x="132" y="0"/>
                      <a:pt x="166" y="10"/>
                      <a:pt x="195" y="29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73" name="Freeform 318"/>
              <p:cNvSpPr>
                <a:spLocks/>
              </p:cNvSpPr>
              <p:nvPr/>
            </p:nvSpPr>
            <p:spPr bwMode="auto">
              <a:xfrm>
                <a:off x="7542" y="1918"/>
                <a:ext cx="71" cy="84"/>
              </a:xfrm>
              <a:custGeom>
                <a:avLst/>
                <a:gdLst>
                  <a:gd name="T0" fmla="*/ 96 w 97"/>
                  <a:gd name="T1" fmla="*/ 0 h 116"/>
                  <a:gd name="T2" fmla="*/ 62 w 97"/>
                  <a:gd name="T3" fmla="*/ 72 h 116"/>
                  <a:gd name="T4" fmla="*/ 0 w 9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7" h="116">
                    <a:moveTo>
                      <a:pt x="96" y="0"/>
                    </a:moveTo>
                    <a:cubicBezTo>
                      <a:pt x="96" y="0"/>
                      <a:pt x="97" y="35"/>
                      <a:pt x="62" y="72"/>
                    </a:cubicBezTo>
                    <a:cubicBezTo>
                      <a:pt x="28" y="109"/>
                      <a:pt x="0" y="116"/>
                      <a:pt x="0" y="116"/>
                    </a:cubicBez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3" name="Group 358"/>
            <p:cNvGrpSpPr>
              <a:grpSpLocks noChangeAspect="1"/>
            </p:cNvGrpSpPr>
            <p:nvPr/>
          </p:nvGrpSpPr>
          <p:grpSpPr bwMode="auto">
            <a:xfrm>
              <a:off x="5631437" y="4012223"/>
              <a:ext cx="333213" cy="400821"/>
              <a:chOff x="7498" y="2505"/>
              <a:chExt cx="207" cy="249"/>
            </a:xfrm>
          </p:grpSpPr>
          <p:sp>
            <p:nvSpPr>
              <p:cNvPr id="1067" name="Oval 359"/>
              <p:cNvSpPr>
                <a:spLocks noChangeArrowheads="1"/>
              </p:cNvSpPr>
              <p:nvPr/>
            </p:nvSpPr>
            <p:spPr bwMode="auto">
              <a:xfrm>
                <a:off x="7541" y="2549"/>
                <a:ext cx="120" cy="120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8" name="Freeform 360"/>
              <p:cNvSpPr>
                <a:spLocks/>
              </p:cNvSpPr>
              <p:nvPr/>
            </p:nvSpPr>
            <p:spPr bwMode="auto">
              <a:xfrm>
                <a:off x="7498" y="2505"/>
                <a:ext cx="207" cy="249"/>
              </a:xfrm>
              <a:custGeom>
                <a:avLst/>
                <a:gdLst>
                  <a:gd name="T0" fmla="*/ 285 w 285"/>
                  <a:gd name="T1" fmla="*/ 143 h 343"/>
                  <a:gd name="T2" fmla="*/ 142 w 285"/>
                  <a:gd name="T3" fmla="*/ 0 h 343"/>
                  <a:gd name="T4" fmla="*/ 0 w 285"/>
                  <a:gd name="T5" fmla="*/ 143 h 343"/>
                  <a:gd name="T6" fmla="*/ 35 w 285"/>
                  <a:gd name="T7" fmla="*/ 237 h 343"/>
                  <a:gd name="T8" fmla="*/ 49 w 285"/>
                  <a:gd name="T9" fmla="*/ 251 h 343"/>
                  <a:gd name="T10" fmla="*/ 141 w 285"/>
                  <a:gd name="T11" fmla="*/ 343 h 343"/>
                  <a:gd name="T12" fmla="*/ 233 w 285"/>
                  <a:gd name="T13" fmla="*/ 252 h 343"/>
                  <a:gd name="T14" fmla="*/ 285 w 285"/>
                  <a:gd name="T15" fmla="*/ 1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5" h="343">
                    <a:moveTo>
                      <a:pt x="285" y="143"/>
                    </a:moveTo>
                    <a:cubicBezTo>
                      <a:pt x="285" y="64"/>
                      <a:pt x="221" y="0"/>
                      <a:pt x="142" y="0"/>
                    </a:cubicBezTo>
                    <a:cubicBezTo>
                      <a:pt x="64" y="0"/>
                      <a:pt x="0" y="64"/>
                      <a:pt x="0" y="143"/>
                    </a:cubicBezTo>
                    <a:cubicBezTo>
                      <a:pt x="0" y="179"/>
                      <a:pt x="13" y="212"/>
                      <a:pt x="35" y="237"/>
                    </a:cubicBezTo>
                    <a:cubicBezTo>
                      <a:pt x="40" y="242"/>
                      <a:pt x="44" y="246"/>
                      <a:pt x="49" y="251"/>
                    </a:cubicBezTo>
                    <a:cubicBezTo>
                      <a:pt x="141" y="343"/>
                      <a:pt x="141" y="343"/>
                      <a:pt x="141" y="343"/>
                    </a:cubicBezTo>
                    <a:cubicBezTo>
                      <a:pt x="233" y="252"/>
                      <a:pt x="233" y="252"/>
                      <a:pt x="233" y="252"/>
                    </a:cubicBezTo>
                    <a:cubicBezTo>
                      <a:pt x="265" y="226"/>
                      <a:pt x="285" y="187"/>
                      <a:pt x="285" y="143"/>
                    </a:cubicBez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4" name="Group 373"/>
            <p:cNvGrpSpPr>
              <a:grpSpLocks noChangeAspect="1"/>
            </p:cNvGrpSpPr>
            <p:nvPr/>
          </p:nvGrpSpPr>
          <p:grpSpPr bwMode="auto">
            <a:xfrm>
              <a:off x="5627723" y="3536430"/>
              <a:ext cx="340640" cy="304248"/>
              <a:chOff x="7473" y="2118"/>
              <a:chExt cx="234" cy="209"/>
            </a:xfrm>
          </p:grpSpPr>
          <p:sp>
            <p:nvSpPr>
              <p:cNvPr id="1064" name="Freeform 374"/>
              <p:cNvSpPr>
                <a:spLocks/>
              </p:cNvSpPr>
              <p:nvPr/>
            </p:nvSpPr>
            <p:spPr bwMode="auto">
              <a:xfrm>
                <a:off x="7473" y="2196"/>
                <a:ext cx="234" cy="131"/>
              </a:xfrm>
              <a:custGeom>
                <a:avLst/>
                <a:gdLst>
                  <a:gd name="T0" fmla="*/ 0 w 234"/>
                  <a:gd name="T1" fmla="*/ 0 h 131"/>
                  <a:gd name="T2" fmla="*/ 0 w 234"/>
                  <a:gd name="T3" fmla="*/ 131 h 131"/>
                  <a:gd name="T4" fmla="*/ 234 w 234"/>
                  <a:gd name="T5" fmla="*/ 131 h 131"/>
                  <a:gd name="T6" fmla="*/ 234 w 234"/>
                  <a:gd name="T7" fmla="*/ 0 h 131"/>
                  <a:gd name="T8" fmla="*/ 116 w 234"/>
                  <a:gd name="T9" fmla="*/ 57 h 131"/>
                  <a:gd name="T10" fmla="*/ 0 w 234"/>
                  <a:gd name="T1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131">
                    <a:moveTo>
                      <a:pt x="0" y="0"/>
                    </a:moveTo>
                    <a:lnTo>
                      <a:pt x="0" y="131"/>
                    </a:lnTo>
                    <a:lnTo>
                      <a:pt x="234" y="131"/>
                    </a:lnTo>
                    <a:lnTo>
                      <a:pt x="234" y="0"/>
                    </a:lnTo>
                    <a:lnTo>
                      <a:pt x="116" y="5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5" name="Freeform 375"/>
              <p:cNvSpPr>
                <a:spLocks/>
              </p:cNvSpPr>
              <p:nvPr/>
            </p:nvSpPr>
            <p:spPr bwMode="auto">
              <a:xfrm>
                <a:off x="7489" y="2118"/>
                <a:ext cx="203" cy="86"/>
              </a:xfrm>
              <a:custGeom>
                <a:avLst/>
                <a:gdLst>
                  <a:gd name="T0" fmla="*/ 0 w 203"/>
                  <a:gd name="T1" fmla="*/ 86 h 86"/>
                  <a:gd name="T2" fmla="*/ 0 w 203"/>
                  <a:gd name="T3" fmla="*/ 0 h 86"/>
                  <a:gd name="T4" fmla="*/ 155 w 203"/>
                  <a:gd name="T5" fmla="*/ 0 h 86"/>
                  <a:gd name="T6" fmla="*/ 203 w 203"/>
                  <a:gd name="T7" fmla="*/ 48 h 86"/>
                  <a:gd name="T8" fmla="*/ 203 w 203"/>
                  <a:gd name="T9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86">
                    <a:moveTo>
                      <a:pt x="0" y="86"/>
                    </a:moveTo>
                    <a:lnTo>
                      <a:pt x="0" y="0"/>
                    </a:lnTo>
                    <a:lnTo>
                      <a:pt x="155" y="0"/>
                    </a:lnTo>
                    <a:lnTo>
                      <a:pt x="203" y="48"/>
                    </a:lnTo>
                    <a:lnTo>
                      <a:pt x="203" y="86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6" name="Freeform 376"/>
              <p:cNvSpPr>
                <a:spLocks/>
              </p:cNvSpPr>
              <p:nvPr/>
            </p:nvSpPr>
            <p:spPr bwMode="auto">
              <a:xfrm>
                <a:off x="7638" y="2118"/>
                <a:ext cx="54" cy="48"/>
              </a:xfrm>
              <a:custGeom>
                <a:avLst/>
                <a:gdLst>
                  <a:gd name="T0" fmla="*/ 54 w 54"/>
                  <a:gd name="T1" fmla="*/ 48 h 48"/>
                  <a:gd name="T2" fmla="*/ 0 w 54"/>
                  <a:gd name="T3" fmla="*/ 48 h 48"/>
                  <a:gd name="T4" fmla="*/ 0 w 54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48">
                    <a:moveTo>
                      <a:pt x="54" y="48"/>
                    </a:move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5" name="Group 172"/>
            <p:cNvGrpSpPr>
              <a:grpSpLocks noChangeAspect="1"/>
            </p:cNvGrpSpPr>
            <p:nvPr/>
          </p:nvGrpSpPr>
          <p:grpSpPr bwMode="auto">
            <a:xfrm>
              <a:off x="5605162" y="733449"/>
              <a:ext cx="385763" cy="284163"/>
              <a:chOff x="3795" y="2113"/>
              <a:chExt cx="243" cy="179"/>
            </a:xfrm>
          </p:grpSpPr>
          <p:sp>
            <p:nvSpPr>
              <p:cNvPr id="1062" name="Rectangle 173"/>
              <p:cNvSpPr>
                <a:spLocks noChangeArrowheads="1"/>
              </p:cNvSpPr>
              <p:nvPr/>
            </p:nvSpPr>
            <p:spPr bwMode="auto">
              <a:xfrm>
                <a:off x="3795" y="2113"/>
                <a:ext cx="243" cy="179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3" name="Line 174"/>
              <p:cNvSpPr>
                <a:spLocks noChangeShapeType="1"/>
              </p:cNvSpPr>
              <p:nvPr/>
            </p:nvSpPr>
            <p:spPr bwMode="auto">
              <a:xfrm>
                <a:off x="3908" y="2261"/>
                <a:ext cx="16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6" name="Group 281"/>
            <p:cNvGrpSpPr>
              <a:grpSpLocks noChangeAspect="1"/>
            </p:cNvGrpSpPr>
            <p:nvPr/>
          </p:nvGrpSpPr>
          <p:grpSpPr bwMode="auto">
            <a:xfrm>
              <a:off x="5601193" y="2624902"/>
              <a:ext cx="393700" cy="242888"/>
              <a:chOff x="170" y="552"/>
              <a:chExt cx="248" cy="153"/>
            </a:xfrm>
          </p:grpSpPr>
          <p:sp>
            <p:nvSpPr>
              <p:cNvPr id="1058" name="Freeform 282"/>
              <p:cNvSpPr>
                <a:spLocks/>
              </p:cNvSpPr>
              <p:nvPr/>
            </p:nvSpPr>
            <p:spPr bwMode="auto">
              <a:xfrm>
                <a:off x="170" y="552"/>
                <a:ext cx="248" cy="153"/>
              </a:xfrm>
              <a:custGeom>
                <a:avLst/>
                <a:gdLst>
                  <a:gd name="T0" fmla="*/ 307 w 343"/>
                  <a:gd name="T1" fmla="*/ 0 h 210"/>
                  <a:gd name="T2" fmla="*/ 343 w 343"/>
                  <a:gd name="T3" fmla="*/ 36 h 210"/>
                  <a:gd name="T4" fmla="*/ 343 w 343"/>
                  <a:gd name="T5" fmla="*/ 174 h 210"/>
                  <a:gd name="T6" fmla="*/ 307 w 343"/>
                  <a:gd name="T7" fmla="*/ 210 h 210"/>
                  <a:gd name="T8" fmla="*/ 36 w 343"/>
                  <a:gd name="T9" fmla="*/ 210 h 210"/>
                  <a:gd name="T10" fmla="*/ 0 w 343"/>
                  <a:gd name="T11" fmla="*/ 174 h 210"/>
                  <a:gd name="T12" fmla="*/ 0 w 343"/>
                  <a:gd name="T13" fmla="*/ 36 h 210"/>
                  <a:gd name="T14" fmla="*/ 36 w 343"/>
                  <a:gd name="T15" fmla="*/ 0 h 210"/>
                  <a:gd name="T16" fmla="*/ 307 w 343"/>
                  <a:gd name="T1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210">
                    <a:moveTo>
                      <a:pt x="307" y="0"/>
                    </a:moveTo>
                    <a:cubicBezTo>
                      <a:pt x="327" y="0"/>
                      <a:pt x="343" y="16"/>
                      <a:pt x="343" y="36"/>
                    </a:cubicBezTo>
                    <a:cubicBezTo>
                      <a:pt x="343" y="174"/>
                      <a:pt x="343" y="174"/>
                      <a:pt x="343" y="174"/>
                    </a:cubicBezTo>
                    <a:cubicBezTo>
                      <a:pt x="343" y="194"/>
                      <a:pt x="327" y="210"/>
                      <a:pt x="307" y="210"/>
                    </a:cubicBezTo>
                    <a:cubicBezTo>
                      <a:pt x="36" y="210"/>
                      <a:pt x="36" y="210"/>
                      <a:pt x="36" y="210"/>
                    </a:cubicBezTo>
                    <a:cubicBezTo>
                      <a:pt x="16" y="210"/>
                      <a:pt x="0" y="194"/>
                      <a:pt x="0" y="17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lnTo>
                      <a:pt x="307" y="0"/>
                    </a:lnTo>
                    <a:close/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9" name="Line 283"/>
              <p:cNvSpPr>
                <a:spLocks noChangeShapeType="1"/>
              </p:cNvSpPr>
              <p:nvPr/>
            </p:nvSpPr>
            <p:spPr bwMode="auto">
              <a:xfrm>
                <a:off x="251" y="648"/>
                <a:ext cx="85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0" name="Oval 284"/>
              <p:cNvSpPr>
                <a:spLocks noChangeArrowheads="1"/>
              </p:cNvSpPr>
              <p:nvPr/>
            </p:nvSpPr>
            <p:spPr bwMode="auto">
              <a:xfrm>
                <a:off x="225" y="600"/>
                <a:ext cx="16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61" name="Oval 285"/>
              <p:cNvSpPr>
                <a:spLocks noChangeArrowheads="1"/>
              </p:cNvSpPr>
              <p:nvPr/>
            </p:nvSpPr>
            <p:spPr bwMode="auto">
              <a:xfrm>
                <a:off x="346" y="600"/>
                <a:ext cx="17" cy="17"/>
              </a:xfrm>
              <a:prstGeom prst="ellips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7" name="Group 4"/>
            <p:cNvGrpSpPr>
              <a:grpSpLocks noChangeAspect="1"/>
            </p:cNvGrpSpPr>
            <p:nvPr/>
          </p:nvGrpSpPr>
          <p:grpSpPr bwMode="auto">
            <a:xfrm>
              <a:off x="5602781" y="1750005"/>
              <a:ext cx="390525" cy="288925"/>
              <a:chOff x="3530" y="524"/>
              <a:chExt cx="246" cy="182"/>
            </a:xfrm>
          </p:grpSpPr>
          <p:sp>
            <p:nvSpPr>
              <p:cNvPr id="1053" name="Rectangle 5"/>
              <p:cNvSpPr>
                <a:spLocks noChangeArrowheads="1"/>
              </p:cNvSpPr>
              <p:nvPr/>
            </p:nvSpPr>
            <p:spPr bwMode="auto">
              <a:xfrm>
                <a:off x="3530" y="524"/>
                <a:ext cx="246" cy="182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4" name="Rectangle 6"/>
              <p:cNvSpPr>
                <a:spLocks noChangeArrowheads="1"/>
              </p:cNvSpPr>
              <p:nvPr/>
            </p:nvSpPr>
            <p:spPr bwMode="auto">
              <a:xfrm>
                <a:off x="3563" y="557"/>
                <a:ext cx="181" cy="34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5" name="Rectangle 7"/>
              <p:cNvSpPr>
                <a:spLocks noChangeArrowheads="1"/>
              </p:cNvSpPr>
              <p:nvPr/>
            </p:nvSpPr>
            <p:spPr bwMode="auto">
              <a:xfrm>
                <a:off x="3694" y="623"/>
                <a:ext cx="50" cy="50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6" name="Line 8"/>
              <p:cNvSpPr>
                <a:spLocks noChangeShapeType="1"/>
              </p:cNvSpPr>
              <p:nvPr/>
            </p:nvSpPr>
            <p:spPr bwMode="auto">
              <a:xfrm>
                <a:off x="3563" y="62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7" name="Line 9"/>
              <p:cNvSpPr>
                <a:spLocks noChangeShapeType="1"/>
              </p:cNvSpPr>
              <p:nvPr/>
            </p:nvSpPr>
            <p:spPr bwMode="auto">
              <a:xfrm>
                <a:off x="3563" y="673"/>
                <a:ext cx="97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1048" name="Group 43"/>
            <p:cNvGrpSpPr>
              <a:grpSpLocks noChangeAspect="1"/>
            </p:cNvGrpSpPr>
            <p:nvPr/>
          </p:nvGrpSpPr>
          <p:grpSpPr bwMode="auto">
            <a:xfrm>
              <a:off x="5591668" y="2210472"/>
              <a:ext cx="412750" cy="242888"/>
              <a:chOff x="3534" y="1307"/>
              <a:chExt cx="260" cy="153"/>
            </a:xfrm>
          </p:grpSpPr>
          <p:sp>
            <p:nvSpPr>
              <p:cNvPr id="1049" name="Freeform 44"/>
              <p:cNvSpPr>
                <a:spLocks/>
              </p:cNvSpPr>
              <p:nvPr/>
            </p:nvSpPr>
            <p:spPr bwMode="auto">
              <a:xfrm>
                <a:off x="3534" y="13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0" name="Freeform 45"/>
              <p:cNvSpPr>
                <a:spLocks/>
              </p:cNvSpPr>
              <p:nvPr/>
            </p:nvSpPr>
            <p:spPr bwMode="auto">
              <a:xfrm>
                <a:off x="3534" y="1407"/>
                <a:ext cx="90" cy="53"/>
              </a:xfrm>
              <a:custGeom>
                <a:avLst/>
                <a:gdLst>
                  <a:gd name="T0" fmla="*/ 0 w 90"/>
                  <a:gd name="T1" fmla="*/ 0 h 53"/>
                  <a:gd name="T2" fmla="*/ 90 w 90"/>
                  <a:gd name="T3" fmla="*/ 0 h 53"/>
                  <a:gd name="T4" fmla="*/ 90 w 90"/>
                  <a:gd name="T5" fmla="*/ 53 h 53"/>
                  <a:gd name="T6" fmla="*/ 0 w 90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53">
                    <a:moveTo>
                      <a:pt x="0" y="0"/>
                    </a:moveTo>
                    <a:lnTo>
                      <a:pt x="90" y="0"/>
                    </a:lnTo>
                    <a:lnTo>
                      <a:pt x="90" y="53"/>
                    </a:lnTo>
                    <a:lnTo>
                      <a:pt x="0" y="53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1" name="Freeform 46"/>
              <p:cNvSpPr>
                <a:spLocks/>
              </p:cNvSpPr>
              <p:nvPr/>
            </p:nvSpPr>
            <p:spPr bwMode="auto">
              <a:xfrm>
                <a:off x="3624" y="1333"/>
                <a:ext cx="82" cy="100"/>
              </a:xfrm>
              <a:custGeom>
                <a:avLst/>
                <a:gdLst>
                  <a:gd name="T0" fmla="*/ 0 w 82"/>
                  <a:gd name="T1" fmla="*/ 0 h 100"/>
                  <a:gd name="T2" fmla="*/ 82 w 82"/>
                  <a:gd name="T3" fmla="*/ 0 h 100"/>
                  <a:gd name="T4" fmla="*/ 82 w 82"/>
                  <a:gd name="T5" fmla="*/ 100 h 100"/>
                  <a:gd name="T6" fmla="*/ 0 w 82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100">
                    <a:moveTo>
                      <a:pt x="0" y="0"/>
                    </a:moveTo>
                    <a:lnTo>
                      <a:pt x="82" y="0"/>
                    </a:lnTo>
                    <a:lnTo>
                      <a:pt x="82" y="100"/>
                    </a:lnTo>
                    <a:lnTo>
                      <a:pt x="0" y="100"/>
                    </a:lnTo>
                  </a:path>
                </a:pathLst>
              </a:cu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1052" name="Line 47"/>
              <p:cNvSpPr>
                <a:spLocks noChangeShapeType="1"/>
              </p:cNvSpPr>
              <p:nvPr/>
            </p:nvSpPr>
            <p:spPr bwMode="auto">
              <a:xfrm>
                <a:off x="3706" y="1384"/>
                <a:ext cx="88" cy="0"/>
              </a:xfrm>
              <a:prstGeom prst="line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/>
                <a:endParaRPr lang="en-US" sz="1765" kern="0" dirty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559" name="Title 16">
            <a:extLst>
              <a:ext uri="{FF2B5EF4-FFF2-40B4-BE49-F238E27FC236}">
                <a16:creationId xmlns:a16="http://schemas.microsoft.com/office/drawing/2014/main" id="{2A8A47E7-7FBA-C743-87C4-925FA7F81EAD}"/>
              </a:ext>
            </a:extLst>
          </p:cNvPr>
          <p:cNvSpPr txBox="1">
            <a:spLocks/>
          </p:cNvSpPr>
          <p:nvPr/>
        </p:nvSpPr>
        <p:spPr>
          <a:xfrm>
            <a:off x="586740" y="767083"/>
            <a:ext cx="11018520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Where is AI Decision Analysis a good fit?</a:t>
            </a:r>
          </a:p>
        </p:txBody>
      </p:sp>
      <p:sp>
        <p:nvSpPr>
          <p:cNvPr id="560" name="Title 1">
            <a:extLst>
              <a:ext uri="{FF2B5EF4-FFF2-40B4-BE49-F238E27FC236}">
                <a16:creationId xmlns:a16="http://schemas.microsoft.com/office/drawing/2014/main" id="{988804FF-C2BF-7140-AE5A-15568F97678C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How do I talk to customers about this?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28" name="Title 16">
            <a:extLst>
              <a:ext uri="{FF2B5EF4-FFF2-40B4-BE49-F238E27FC236}">
                <a16:creationId xmlns:a16="http://schemas.microsoft.com/office/drawing/2014/main" id="{01ACAAD2-912A-5A49-9A60-ED67767CA4B1}"/>
              </a:ext>
            </a:extLst>
          </p:cNvPr>
          <p:cNvSpPr txBox="1">
            <a:spLocks/>
          </p:cNvSpPr>
          <p:nvPr/>
        </p:nvSpPr>
        <p:spPr>
          <a:xfrm>
            <a:off x="840968" y="1875618"/>
            <a:ext cx="10510064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Anytime there is a 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business process interrupted 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by a human having to take action(s) on data or information, value can be attained with Artificial Intelligence Decision Analysis</a:t>
            </a:r>
          </a:p>
        </p:txBody>
      </p:sp>
      <p:sp>
        <p:nvSpPr>
          <p:cNvPr id="529" name="Title 16">
            <a:extLst>
              <a:ext uri="{FF2B5EF4-FFF2-40B4-BE49-F238E27FC236}">
                <a16:creationId xmlns:a16="http://schemas.microsoft.com/office/drawing/2014/main" id="{DFA8D87A-3EB2-8D4C-B75B-D421B57A7231}"/>
              </a:ext>
            </a:extLst>
          </p:cNvPr>
          <p:cNvSpPr txBox="1">
            <a:spLocks/>
          </p:cNvSpPr>
          <p:nvPr/>
        </p:nvSpPr>
        <p:spPr>
          <a:xfrm>
            <a:off x="840968" y="5616475"/>
            <a:ext cx="10510064" cy="369332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Ideal targets: </a:t>
            </a:r>
            <a:r>
              <a:rPr lang="en-US" sz="2400" b="0" dirty="0">
                <a:solidFill>
                  <a:schemeClr val="bg2">
                    <a:lumMod val="50000"/>
                  </a:schemeClr>
                </a:solidFill>
              </a:rPr>
              <a:t>enterprises with mature business processes, large innovators/startups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Non-ideal targets: </a:t>
            </a:r>
            <a:r>
              <a:rPr lang="en-US" sz="2400" b="0" dirty="0">
                <a:solidFill>
                  <a:schemeClr val="bg2">
                    <a:lumMod val="50000"/>
                  </a:schemeClr>
                </a:solidFill>
              </a:rPr>
              <a:t>customers that have a hype non-pragmatic expectation of 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2D756B-966C-394F-B4F7-021B7EB93A72}"/>
              </a:ext>
            </a:extLst>
          </p:cNvPr>
          <p:cNvSpPr/>
          <p:nvPr/>
        </p:nvSpPr>
        <p:spPr>
          <a:xfrm>
            <a:off x="1070343" y="3306748"/>
            <a:ext cx="9859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Example: Need more information on a stock before taking action -&gt; check the news cycles, research on an internet search engine, download latest financial reports from 3</a:t>
            </a:r>
            <a:r>
              <a:rPr lang="en-US" sz="1800" baseline="30000" dirty="0">
                <a:solidFill>
                  <a:schemeClr val="bg2">
                    <a:lumMod val="50000"/>
                  </a:schemeClr>
                </a:solidFill>
              </a:rPr>
              <a:t>rd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party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Example: Need to make a decision on a strategy on a legal case -&gt; sign into a legal case systems to search for strategies used in similar cases, apply those insights to the desired legal case</a:t>
            </a:r>
          </a:p>
        </p:txBody>
      </p:sp>
    </p:spTree>
    <p:extLst>
      <p:ext uri="{BB962C8B-B14F-4D97-AF65-F5344CB8AC3E}">
        <p14:creationId xmlns:p14="http://schemas.microsoft.com/office/powerpoint/2010/main" val="122456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563641" y="1047860"/>
            <a:ext cx="7542158" cy="5645036"/>
            <a:chOff x="562199" y="1047239"/>
            <a:chExt cx="7544125" cy="5646503"/>
          </a:xfrm>
        </p:grpSpPr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8106324" y="2778748"/>
              <a:ext cx="0" cy="357653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562199" y="1047239"/>
              <a:ext cx="5764533" cy="5261390"/>
              <a:chOff x="562199" y="1047239"/>
              <a:chExt cx="5764533" cy="5261390"/>
            </a:xfrm>
          </p:grpSpPr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>
                <a:off x="4459382" y="3716806"/>
                <a:ext cx="0" cy="247063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>
                <a:off x="6326732" y="1047239"/>
                <a:ext cx="0" cy="5261390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oup 34"/>
              <p:cNvGrpSpPr/>
              <p:nvPr/>
            </p:nvGrpSpPr>
            <p:grpSpPr>
              <a:xfrm>
                <a:off x="562199" y="4969795"/>
                <a:ext cx="5708013" cy="1262163"/>
                <a:chOff x="562199" y="4969795"/>
                <a:chExt cx="5708013" cy="1262163"/>
              </a:xfrm>
            </p:grpSpPr>
            <p:sp>
              <p:nvSpPr>
                <p:cNvPr id="36" name="TextBox 35"/>
                <p:cNvSpPr txBox="1"/>
                <p:nvPr/>
              </p:nvSpPr>
              <p:spPr>
                <a:xfrm>
                  <a:off x="562199" y="5004090"/>
                  <a:ext cx="1643704" cy="1108235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/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spc="-2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No in-house AA &amp; AI</a:t>
                  </a:r>
                </a:p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May</a:t>
                  </a:r>
                  <a:r>
                    <a:rPr lang="en-US" sz="1000" kern="0" spc="-2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 not “own” data</a:t>
                  </a:r>
                  <a:endParaRPr kumimoji="0" lang="en-US" sz="1000" b="0" i="0" u="none" strike="noStrike" kern="0" cap="none" spc="-2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95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  <a:p>
                  <a:pPr marL="171450" marR="0" lvl="0" indent="-17145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Some basic reporting &amp; insights delivered through 3</a:t>
                  </a:r>
                  <a:r>
                    <a:rPr kumimoji="0" lang="en-US" sz="1000" b="0" i="0" u="none" strike="noStrike" kern="0" cap="none" spc="-20" normalizeH="0" baseline="3000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rd</a:t>
                  </a: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 party systems (i.e. payroll or POS)</a:t>
                  </a: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2452248" y="4992661"/>
                  <a:ext cx="1828800" cy="954307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>
                  <a:defPPr>
                    <a:defRPr lang="en-US"/>
                  </a:defPPr>
                  <a:lvl1pPr marL="114300" indent="-114300">
                    <a:buFont typeface="Arial" panose="020B0604020202020204" pitchFamily="34" charset="0"/>
                    <a:buChar char="•"/>
                    <a:defRPr sz="980" spc="-20">
                      <a:gradFill>
                        <a:gsLst>
                          <a:gs pos="2917">
                            <a:schemeClr val="tx1"/>
                          </a:gs>
                          <a:gs pos="95000">
                            <a:schemeClr val="tx1"/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Basic AA &amp; No Cognitive AI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Can deliver historical reporting, analytics &amp; Insights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Decision Support: “What Happened?”</a:t>
                  </a:r>
                  <a:endParaRPr kumimoji="0" lang="en-US" sz="1000" b="0" i="0" u="none" strike="noStrike" kern="0" cap="none" spc="-2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95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514067" y="4969795"/>
                  <a:ext cx="1756145" cy="1262163"/>
                </a:xfrm>
                <a:prstGeom prst="rect">
                  <a:avLst/>
                </a:prstGeom>
                <a:noFill/>
              </p:spPr>
              <p:txBody>
                <a:bodyPr wrap="square" lIns="91416" tIns="91416" rIns="0" bIns="91416" rtlCol="0">
                  <a:spAutoFit/>
                </a:bodyPr>
                <a:lstStyle>
                  <a:defPPr>
                    <a:defRPr lang="en-US"/>
                  </a:defPPr>
                  <a:lvl1pPr marL="114300" indent="-114300">
                    <a:buFont typeface="Arial" panose="020B0604020202020204" pitchFamily="34" charset="0"/>
                    <a:buChar char="•"/>
                    <a:defRPr sz="980" spc="-20">
                      <a:gradFill>
                        <a:gsLst>
                          <a:gs pos="2917">
                            <a:schemeClr val="tx1"/>
                          </a:gs>
                          <a:gs pos="95000">
                            <a:schemeClr val="tx1"/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Analytics &amp; Information Strategy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Mid-Tier AA &amp; No Cognitive AI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Primary historical analytics &amp; insights</a:t>
                  </a:r>
                </a:p>
                <a:p>
                  <a:pPr marL="114300" marR="0" lvl="0" indent="-114300" algn="l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00" kern="0" dirty="0"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latin typeface="Segoe UI"/>
                    </a:rPr>
                    <a:t>Decision Analysis</a:t>
                  </a:r>
                  <a:r>
                    <a:rPr kumimoji="0" lang="en-US" sz="1000" b="0" i="0" u="none" strike="noStrike" kern="0" cap="none" spc="-2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95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: “What &amp; Why Happened?”</a:t>
                  </a:r>
                </a:p>
              </p:txBody>
            </p:sp>
          </p:grpSp>
        </p:grpSp>
        <p:sp>
          <p:nvSpPr>
            <p:cNvPr id="32" name="TextBox 31"/>
            <p:cNvSpPr txBox="1"/>
            <p:nvPr/>
          </p:nvSpPr>
          <p:spPr>
            <a:xfrm>
              <a:off x="6401845" y="4969794"/>
              <a:ext cx="1668029" cy="1723948"/>
            </a:xfrm>
            <a:prstGeom prst="rect">
              <a:avLst/>
            </a:prstGeom>
            <a:noFill/>
          </p:spPr>
          <p:txBody>
            <a:bodyPr wrap="square" lIns="91416" tIns="91416" rIns="0" bIns="91416" rtlCol="0">
              <a:spAutoFit/>
            </a:bodyPr>
            <a:lstStyle>
              <a:defPPr>
                <a:defRPr lang="en-US"/>
              </a:defPPr>
              <a:lvl1pPr marL="114300" indent="-114300">
                <a:buFont typeface="Arial" panose="020B0604020202020204" pitchFamily="34" charset="0"/>
                <a:buChar char="•"/>
                <a:defRPr sz="980" spc="-20">
                  <a:gradFill>
                    <a:gsLst>
                      <a:gs pos="2917">
                        <a:schemeClr val="tx1"/>
                      </a:gs>
                      <a:gs pos="95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000" b="0" i="0" u="none" strike="noStrike" kern="0" cap="none" spc="-2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Core AA &amp; AI competency; non-holistic: focus on key areas</a:t>
              </a: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000" b="0" i="0" u="none" strike="noStrike" kern="0" cap="none" spc="-2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In-house capability to craft predictive models &amp; solutions</a:t>
              </a: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sz="1000" kern="0" dirty="0"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AA &amp; AI in silos &amp; apps</a:t>
              </a: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sz="1000" kern="0" dirty="0">
                  <a:gradFill>
                    <a:gsLst>
                      <a:gs pos="2917">
                        <a:srgbClr val="000000"/>
                      </a:gs>
                      <a:gs pos="95000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Decision Analysis: “What will happen?”</a:t>
              </a: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114300" marR="0" lvl="0" indent="-11430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" name="Straight Connector 2"/>
          <p:cNvCxnSpPr>
            <a:cxnSpLocks/>
            <a:stCxn id="56" idx="6"/>
            <a:endCxn id="8" idx="2"/>
          </p:cNvCxnSpPr>
          <p:nvPr/>
        </p:nvCxnSpPr>
        <p:spPr>
          <a:xfrm flipV="1">
            <a:off x="3728972" y="3380128"/>
            <a:ext cx="1375583" cy="38530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347937" y="4564781"/>
            <a:ext cx="0" cy="16356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 bwMode="auto">
          <a:xfrm>
            <a:off x="10035188" y="1069126"/>
            <a:ext cx="1847492" cy="553884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5"/>
          <p:cNvSpPr/>
          <p:nvPr/>
        </p:nvSpPr>
        <p:spPr bwMode="auto">
          <a:xfrm>
            <a:off x="2293858" y="4008086"/>
            <a:ext cx="2248308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 - Descriptive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Basic Business Intelligence &amp; Reporting</a:t>
            </a:r>
          </a:p>
        </p:txBody>
      </p:sp>
      <p:cxnSp>
        <p:nvCxnSpPr>
          <p:cNvPr id="7" name="Straight Connector 6"/>
          <p:cNvCxnSpPr>
            <a:cxnSpLocks/>
            <a:stCxn id="8" idx="6"/>
            <a:endCxn id="11" idx="2"/>
          </p:cNvCxnSpPr>
          <p:nvPr/>
        </p:nvCxnSpPr>
        <p:spPr>
          <a:xfrm flipV="1">
            <a:off x="5726475" y="2430974"/>
            <a:ext cx="1184429" cy="949154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3"/>
          <p:cNvSpPr/>
          <p:nvPr/>
        </p:nvSpPr>
        <p:spPr bwMode="auto">
          <a:xfrm>
            <a:off x="5104555" y="3069168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4"/>
          <p:cNvSpPr/>
          <p:nvPr/>
        </p:nvSpPr>
        <p:spPr bwMode="auto">
          <a:xfrm>
            <a:off x="4330470" y="3716734"/>
            <a:ext cx="2121532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 - Diagnostic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Advanced &amp; Interactive Business Intelligence 2.0</a:t>
            </a:r>
          </a:p>
        </p:txBody>
      </p:sp>
      <p:sp>
        <p:nvSpPr>
          <p:cNvPr id="11" name="4"/>
          <p:cNvSpPr/>
          <p:nvPr/>
        </p:nvSpPr>
        <p:spPr bwMode="auto">
          <a:xfrm>
            <a:off x="6910904" y="2120014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3"/>
          <p:cNvSpPr/>
          <p:nvPr/>
        </p:nvSpPr>
        <p:spPr bwMode="auto">
          <a:xfrm>
            <a:off x="6302373" y="2690800"/>
            <a:ext cx="1894246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– Core Predictive &amp; Cognitive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Statistical, Machine Learning &amp; Cognitive</a:t>
            </a:r>
            <a:r>
              <a:rPr lang="en-US" sz="1100" kern="0" dirty="0"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 AI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5"/>
          <p:cNvSpPr/>
          <p:nvPr/>
        </p:nvSpPr>
        <p:spPr bwMode="auto">
          <a:xfrm>
            <a:off x="8747042" y="1500729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2"/>
          <p:cNvSpPr/>
          <p:nvPr/>
        </p:nvSpPr>
        <p:spPr bwMode="auto">
          <a:xfrm>
            <a:off x="8128318" y="2305957"/>
            <a:ext cx="1869019" cy="167120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- Prescriptive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Advanced Statistics, Machine Learning &amp; Custom Cognitive AI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0029070" y="1358401"/>
            <a:ext cx="1640644" cy="2324950"/>
            <a:chOff x="10030094" y="1357860"/>
            <a:chExt cx="1641071" cy="2325555"/>
          </a:xfrm>
        </p:grpSpPr>
        <p:sp>
          <p:nvSpPr>
            <p:cNvPr id="21" name="6"/>
            <p:cNvSpPr>
              <a:spLocks noChangeAspect="1"/>
            </p:cNvSpPr>
            <p:nvPr/>
          </p:nvSpPr>
          <p:spPr bwMode="auto">
            <a:xfrm>
              <a:off x="10731331" y="1357860"/>
              <a:ext cx="263862" cy="263862"/>
            </a:xfrm>
            <a:custGeom>
              <a:avLst/>
              <a:gdLst>
                <a:gd name="T0" fmla="*/ 1652 w 2261"/>
                <a:gd name="T1" fmla="*/ 822 h 2261"/>
                <a:gd name="T2" fmla="*/ 1652 w 2261"/>
                <a:gd name="T3" fmla="*/ 1075 h 2261"/>
                <a:gd name="T4" fmla="*/ 1432 w 2261"/>
                <a:gd name="T5" fmla="*/ 1075 h 2261"/>
                <a:gd name="T6" fmla="*/ 1432 w 2261"/>
                <a:gd name="T7" fmla="*/ 822 h 2261"/>
                <a:gd name="T8" fmla="*/ 1172 w 2261"/>
                <a:gd name="T9" fmla="*/ 822 h 2261"/>
                <a:gd name="T10" fmla="*/ 1172 w 2261"/>
                <a:gd name="T11" fmla="*/ 602 h 2261"/>
                <a:gd name="T12" fmla="*/ 1432 w 2261"/>
                <a:gd name="T13" fmla="*/ 602 h 2261"/>
                <a:gd name="T14" fmla="*/ 1432 w 2261"/>
                <a:gd name="T15" fmla="*/ 0 h 2261"/>
                <a:gd name="T16" fmla="*/ 830 w 2261"/>
                <a:gd name="T17" fmla="*/ 0 h 2261"/>
                <a:gd name="T18" fmla="*/ 830 w 2261"/>
                <a:gd name="T19" fmla="*/ 602 h 2261"/>
                <a:gd name="T20" fmla="*/ 1082 w 2261"/>
                <a:gd name="T21" fmla="*/ 602 h 2261"/>
                <a:gd name="T22" fmla="*/ 1082 w 2261"/>
                <a:gd name="T23" fmla="*/ 822 h 2261"/>
                <a:gd name="T24" fmla="*/ 830 w 2261"/>
                <a:gd name="T25" fmla="*/ 822 h 2261"/>
                <a:gd name="T26" fmla="*/ 830 w 2261"/>
                <a:gd name="T27" fmla="*/ 1075 h 2261"/>
                <a:gd name="T28" fmla="*/ 603 w 2261"/>
                <a:gd name="T29" fmla="*/ 1075 h 2261"/>
                <a:gd name="T30" fmla="*/ 603 w 2261"/>
                <a:gd name="T31" fmla="*/ 822 h 2261"/>
                <a:gd name="T32" fmla="*/ 0 w 2261"/>
                <a:gd name="T33" fmla="*/ 822 h 2261"/>
                <a:gd name="T34" fmla="*/ 0 w 2261"/>
                <a:gd name="T35" fmla="*/ 1424 h 2261"/>
                <a:gd name="T36" fmla="*/ 253 w 2261"/>
                <a:gd name="T37" fmla="*/ 1424 h 2261"/>
                <a:gd name="T38" fmla="*/ 253 w 2261"/>
                <a:gd name="T39" fmla="*/ 1658 h 2261"/>
                <a:gd name="T40" fmla="*/ 0 w 2261"/>
                <a:gd name="T41" fmla="*/ 1658 h 2261"/>
                <a:gd name="T42" fmla="*/ 0 w 2261"/>
                <a:gd name="T43" fmla="*/ 2261 h 2261"/>
                <a:gd name="T44" fmla="*/ 603 w 2261"/>
                <a:gd name="T45" fmla="*/ 2261 h 2261"/>
                <a:gd name="T46" fmla="*/ 603 w 2261"/>
                <a:gd name="T47" fmla="*/ 1658 h 2261"/>
                <a:gd name="T48" fmla="*/ 350 w 2261"/>
                <a:gd name="T49" fmla="*/ 1658 h 2261"/>
                <a:gd name="T50" fmla="*/ 350 w 2261"/>
                <a:gd name="T51" fmla="*/ 1424 h 2261"/>
                <a:gd name="T52" fmla="*/ 603 w 2261"/>
                <a:gd name="T53" fmla="*/ 1424 h 2261"/>
                <a:gd name="T54" fmla="*/ 603 w 2261"/>
                <a:gd name="T55" fmla="*/ 1172 h 2261"/>
                <a:gd name="T56" fmla="*/ 830 w 2261"/>
                <a:gd name="T57" fmla="*/ 1172 h 2261"/>
                <a:gd name="T58" fmla="*/ 830 w 2261"/>
                <a:gd name="T59" fmla="*/ 1424 h 2261"/>
                <a:gd name="T60" fmla="*/ 1082 w 2261"/>
                <a:gd name="T61" fmla="*/ 1424 h 2261"/>
                <a:gd name="T62" fmla="*/ 1082 w 2261"/>
                <a:gd name="T63" fmla="*/ 1658 h 2261"/>
                <a:gd name="T64" fmla="*/ 830 w 2261"/>
                <a:gd name="T65" fmla="*/ 1658 h 2261"/>
                <a:gd name="T66" fmla="*/ 830 w 2261"/>
                <a:gd name="T67" fmla="*/ 2261 h 2261"/>
                <a:gd name="T68" fmla="*/ 1432 w 2261"/>
                <a:gd name="T69" fmla="*/ 2261 h 2261"/>
                <a:gd name="T70" fmla="*/ 1432 w 2261"/>
                <a:gd name="T71" fmla="*/ 1658 h 2261"/>
                <a:gd name="T72" fmla="*/ 1172 w 2261"/>
                <a:gd name="T73" fmla="*/ 1658 h 2261"/>
                <a:gd name="T74" fmla="*/ 1172 w 2261"/>
                <a:gd name="T75" fmla="*/ 1424 h 2261"/>
                <a:gd name="T76" fmla="*/ 1432 w 2261"/>
                <a:gd name="T77" fmla="*/ 1424 h 2261"/>
                <a:gd name="T78" fmla="*/ 1432 w 2261"/>
                <a:gd name="T79" fmla="*/ 1172 h 2261"/>
                <a:gd name="T80" fmla="*/ 1652 w 2261"/>
                <a:gd name="T81" fmla="*/ 1172 h 2261"/>
                <a:gd name="T82" fmla="*/ 1652 w 2261"/>
                <a:gd name="T83" fmla="*/ 1424 h 2261"/>
                <a:gd name="T84" fmla="*/ 2261 w 2261"/>
                <a:gd name="T85" fmla="*/ 1424 h 2261"/>
                <a:gd name="T86" fmla="*/ 2261 w 2261"/>
                <a:gd name="T87" fmla="*/ 822 h 2261"/>
                <a:gd name="T88" fmla="*/ 1652 w 2261"/>
                <a:gd name="T89" fmla="*/ 822 h 2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61" h="2261">
                  <a:moveTo>
                    <a:pt x="1652" y="822"/>
                  </a:moveTo>
                  <a:lnTo>
                    <a:pt x="1652" y="1075"/>
                  </a:lnTo>
                  <a:lnTo>
                    <a:pt x="1432" y="1075"/>
                  </a:lnTo>
                  <a:lnTo>
                    <a:pt x="1432" y="822"/>
                  </a:lnTo>
                  <a:lnTo>
                    <a:pt x="1172" y="822"/>
                  </a:lnTo>
                  <a:lnTo>
                    <a:pt x="1172" y="602"/>
                  </a:lnTo>
                  <a:lnTo>
                    <a:pt x="1432" y="602"/>
                  </a:lnTo>
                  <a:lnTo>
                    <a:pt x="1432" y="0"/>
                  </a:lnTo>
                  <a:lnTo>
                    <a:pt x="830" y="0"/>
                  </a:lnTo>
                  <a:lnTo>
                    <a:pt x="830" y="602"/>
                  </a:lnTo>
                  <a:lnTo>
                    <a:pt x="1082" y="602"/>
                  </a:lnTo>
                  <a:lnTo>
                    <a:pt x="1082" y="822"/>
                  </a:lnTo>
                  <a:lnTo>
                    <a:pt x="830" y="822"/>
                  </a:lnTo>
                  <a:lnTo>
                    <a:pt x="830" y="1075"/>
                  </a:lnTo>
                  <a:lnTo>
                    <a:pt x="603" y="1075"/>
                  </a:lnTo>
                  <a:lnTo>
                    <a:pt x="603" y="822"/>
                  </a:lnTo>
                  <a:lnTo>
                    <a:pt x="0" y="822"/>
                  </a:lnTo>
                  <a:lnTo>
                    <a:pt x="0" y="1424"/>
                  </a:lnTo>
                  <a:lnTo>
                    <a:pt x="253" y="1424"/>
                  </a:lnTo>
                  <a:lnTo>
                    <a:pt x="253" y="1658"/>
                  </a:lnTo>
                  <a:lnTo>
                    <a:pt x="0" y="1658"/>
                  </a:lnTo>
                  <a:lnTo>
                    <a:pt x="0" y="2261"/>
                  </a:lnTo>
                  <a:lnTo>
                    <a:pt x="603" y="2261"/>
                  </a:lnTo>
                  <a:lnTo>
                    <a:pt x="603" y="1658"/>
                  </a:lnTo>
                  <a:lnTo>
                    <a:pt x="350" y="1658"/>
                  </a:lnTo>
                  <a:lnTo>
                    <a:pt x="350" y="1424"/>
                  </a:lnTo>
                  <a:lnTo>
                    <a:pt x="603" y="1424"/>
                  </a:lnTo>
                  <a:lnTo>
                    <a:pt x="603" y="1172"/>
                  </a:lnTo>
                  <a:lnTo>
                    <a:pt x="830" y="1172"/>
                  </a:lnTo>
                  <a:lnTo>
                    <a:pt x="830" y="1424"/>
                  </a:lnTo>
                  <a:lnTo>
                    <a:pt x="1082" y="1424"/>
                  </a:lnTo>
                  <a:lnTo>
                    <a:pt x="1082" y="1658"/>
                  </a:lnTo>
                  <a:lnTo>
                    <a:pt x="830" y="1658"/>
                  </a:lnTo>
                  <a:lnTo>
                    <a:pt x="830" y="2261"/>
                  </a:lnTo>
                  <a:lnTo>
                    <a:pt x="1432" y="2261"/>
                  </a:lnTo>
                  <a:lnTo>
                    <a:pt x="1432" y="1658"/>
                  </a:lnTo>
                  <a:lnTo>
                    <a:pt x="1172" y="1658"/>
                  </a:lnTo>
                  <a:lnTo>
                    <a:pt x="1172" y="1424"/>
                  </a:lnTo>
                  <a:lnTo>
                    <a:pt x="1432" y="1424"/>
                  </a:lnTo>
                  <a:lnTo>
                    <a:pt x="1432" y="1172"/>
                  </a:lnTo>
                  <a:lnTo>
                    <a:pt x="1652" y="1172"/>
                  </a:lnTo>
                  <a:lnTo>
                    <a:pt x="1652" y="1424"/>
                  </a:lnTo>
                  <a:lnTo>
                    <a:pt x="2261" y="1424"/>
                  </a:lnTo>
                  <a:lnTo>
                    <a:pt x="2261" y="822"/>
                  </a:lnTo>
                  <a:lnTo>
                    <a:pt x="1652" y="8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1"/>
            <p:cNvSpPr/>
            <p:nvPr/>
          </p:nvSpPr>
          <p:spPr bwMode="auto">
            <a:xfrm>
              <a:off x="10030094" y="2020403"/>
              <a:ext cx="1641071" cy="166301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1" indent="0" algn="ctr" defTabSz="913552" rtl="0" eaLnBrk="1" fontAlgn="base" latinLnBrk="0" hangingPunct="1">
                <a:lnSpc>
                  <a:spcPct val="90000"/>
                </a:lnSpc>
                <a:spcBef>
                  <a:spcPts val="1764"/>
                </a:spcBef>
                <a:spcAft>
                  <a:spcPct val="0"/>
                </a:spcAft>
                <a:buClr>
                  <a:srgbClr val="797A7D"/>
                </a:buClr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6"/>
          <p:cNvSpPr/>
          <p:nvPr/>
        </p:nvSpPr>
        <p:spPr bwMode="auto">
          <a:xfrm>
            <a:off x="392231" y="4259922"/>
            <a:ext cx="1985452" cy="126232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 AA - Dormant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>
                      <a:lumMod val="65000"/>
                      <a:lumOff val="35000"/>
                    </a:srgbClr>
                  </a:gs>
                  <a:gs pos="95000">
                    <a:srgbClr val="000000">
                      <a:lumMod val="65000"/>
                      <a:lumOff val="3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No types of AI or AA </a:t>
            </a:r>
            <a:r>
              <a:rPr lang="en-US" sz="1100" kern="0" dirty="0"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expertise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>
                        <a:lumMod val="65000"/>
                        <a:lumOff val="35000"/>
                      </a:srgbClr>
                    </a:gs>
                    <a:gs pos="95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159996" y="4627225"/>
            <a:ext cx="1786996" cy="1723500"/>
          </a:xfrm>
          <a:prstGeom prst="rect">
            <a:avLst/>
          </a:prstGeom>
          <a:noFill/>
        </p:spPr>
        <p:txBody>
          <a:bodyPr wrap="square" lIns="91416" tIns="91416" rIns="0" bIns="91416" rtlCol="0">
            <a:spAutoFit/>
          </a:bodyPr>
          <a:lstStyle>
            <a:defPPr>
              <a:defRPr lang="en-US"/>
            </a:defPPr>
            <a:lvl1pPr marL="114300" indent="-114300">
              <a:buFont typeface="Arial" panose="020B0604020202020204" pitchFamily="34" charset="0"/>
              <a:buChar char="•"/>
              <a:defRPr sz="980" spc="-20">
                <a:gradFill>
                  <a:gsLst>
                    <a:gs pos="2917">
                      <a:schemeClr val="tx1"/>
                    </a:gs>
                    <a:gs pos="9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Advanced statistics, AA &amp; AI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Planning AI Strategy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Advanced skillsets employed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Expert Information Management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AA &amp; AI in silos &amp; apps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Potentially not cloud enabled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Decision Analysis: “What should we do?”</a:t>
            </a:r>
          </a:p>
          <a:p>
            <a:pPr marL="114300" marR="0" lvl="0" indent="-11430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000000"/>
                    </a:gs>
                    <a:gs pos="95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Some recommender systems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95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DB02D0A-0EAC-B94B-89F1-09248BC04832}"/>
              </a:ext>
            </a:extLst>
          </p:cNvPr>
          <p:cNvGrpSpPr/>
          <p:nvPr/>
        </p:nvGrpSpPr>
        <p:grpSpPr>
          <a:xfrm>
            <a:off x="8152527" y="6323698"/>
            <a:ext cx="1158104" cy="228559"/>
            <a:chOff x="7981077" y="6312268"/>
            <a:chExt cx="1158104" cy="228559"/>
          </a:xfrm>
        </p:grpSpPr>
        <p:sp>
          <p:nvSpPr>
            <p:cNvPr id="40" name="TextBox 39"/>
            <p:cNvSpPr txBox="1"/>
            <p:nvPr/>
          </p:nvSpPr>
          <p:spPr>
            <a:xfrm>
              <a:off x="8265993" y="6334238"/>
              <a:ext cx="87318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Custom AA &amp; AI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7981077" y="6312268"/>
              <a:ext cx="228559" cy="228559"/>
              <a:chOff x="4353452" y="5153765"/>
              <a:chExt cx="228619" cy="228619"/>
            </a:xfrm>
          </p:grpSpPr>
          <p:sp>
            <p:nvSpPr>
              <p:cNvPr id="42" name="Oval 41"/>
              <p:cNvSpPr/>
              <p:nvPr/>
            </p:nvSpPr>
            <p:spPr bwMode="auto">
              <a:xfrm>
                <a:off x="4353452" y="5153765"/>
                <a:ext cx="228619" cy="2286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8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Freeform 9"/>
              <p:cNvSpPr>
                <a:spLocks noEditPoints="1"/>
              </p:cNvSpPr>
              <p:nvPr/>
            </p:nvSpPr>
            <p:spPr bwMode="auto">
              <a:xfrm>
                <a:off x="4376194" y="5176135"/>
                <a:ext cx="183134" cy="183878"/>
              </a:xfrm>
              <a:custGeom>
                <a:avLst/>
                <a:gdLst>
                  <a:gd name="T0" fmla="*/ 88 w 149"/>
                  <a:gd name="T1" fmla="*/ 67 h 149"/>
                  <a:gd name="T2" fmla="*/ 65 w 149"/>
                  <a:gd name="T3" fmla="*/ 46 h 149"/>
                  <a:gd name="T4" fmla="*/ 84 w 149"/>
                  <a:gd name="T5" fmla="*/ 46 h 149"/>
                  <a:gd name="T6" fmla="*/ 115 w 149"/>
                  <a:gd name="T7" fmla="*/ 75 h 149"/>
                  <a:gd name="T8" fmla="*/ 84 w 149"/>
                  <a:gd name="T9" fmla="*/ 104 h 149"/>
                  <a:gd name="T10" fmla="*/ 65 w 149"/>
                  <a:gd name="T11" fmla="*/ 104 h 149"/>
                  <a:gd name="T12" fmla="*/ 88 w 149"/>
                  <a:gd name="T13" fmla="*/ 82 h 149"/>
                  <a:gd name="T14" fmla="*/ 36 w 149"/>
                  <a:gd name="T15" fmla="*/ 82 h 149"/>
                  <a:gd name="T16" fmla="*/ 36 w 149"/>
                  <a:gd name="T17" fmla="*/ 67 h 149"/>
                  <a:gd name="T18" fmla="*/ 88 w 149"/>
                  <a:gd name="T19" fmla="*/ 67 h 149"/>
                  <a:gd name="T20" fmla="*/ 74 w 149"/>
                  <a:gd name="T21" fmla="*/ 9 h 149"/>
                  <a:gd name="T22" fmla="*/ 140 w 149"/>
                  <a:gd name="T23" fmla="*/ 75 h 149"/>
                  <a:gd name="T24" fmla="*/ 74 w 149"/>
                  <a:gd name="T25" fmla="*/ 140 h 149"/>
                  <a:gd name="T26" fmla="*/ 9 w 149"/>
                  <a:gd name="T27" fmla="*/ 75 h 149"/>
                  <a:gd name="T28" fmla="*/ 74 w 149"/>
                  <a:gd name="T29" fmla="*/ 9 h 149"/>
                  <a:gd name="T30" fmla="*/ 74 w 149"/>
                  <a:gd name="T31" fmla="*/ 0 h 149"/>
                  <a:gd name="T32" fmla="*/ 0 w 149"/>
                  <a:gd name="T33" fmla="*/ 75 h 149"/>
                  <a:gd name="T34" fmla="*/ 74 w 149"/>
                  <a:gd name="T35" fmla="*/ 149 h 149"/>
                  <a:gd name="T36" fmla="*/ 149 w 149"/>
                  <a:gd name="T37" fmla="*/ 75 h 149"/>
                  <a:gd name="T38" fmla="*/ 74 w 149"/>
                  <a:gd name="T3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9" h="149">
                    <a:moveTo>
                      <a:pt x="88" y="67"/>
                    </a:moveTo>
                    <a:cubicBezTo>
                      <a:pt x="65" y="46"/>
                      <a:pt x="65" y="46"/>
                      <a:pt x="65" y="46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115" y="75"/>
                      <a:pt x="115" y="75"/>
                      <a:pt x="115" y="75"/>
                    </a:cubicBezTo>
                    <a:cubicBezTo>
                      <a:pt x="84" y="104"/>
                      <a:pt x="84" y="104"/>
                      <a:pt x="84" y="104"/>
                    </a:cubicBezTo>
                    <a:cubicBezTo>
                      <a:pt x="65" y="104"/>
                      <a:pt x="65" y="104"/>
                      <a:pt x="65" y="104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67"/>
                      <a:pt x="36" y="67"/>
                      <a:pt x="36" y="67"/>
                    </a:cubicBezTo>
                    <a:lnTo>
                      <a:pt x="88" y="67"/>
                    </a:lnTo>
                    <a:close/>
                    <a:moveTo>
                      <a:pt x="74" y="9"/>
                    </a:moveTo>
                    <a:cubicBezTo>
                      <a:pt x="110" y="9"/>
                      <a:pt x="140" y="39"/>
                      <a:pt x="140" y="75"/>
                    </a:cubicBezTo>
                    <a:cubicBezTo>
                      <a:pt x="140" y="111"/>
                      <a:pt x="110" y="140"/>
                      <a:pt x="74" y="140"/>
                    </a:cubicBezTo>
                    <a:cubicBezTo>
                      <a:pt x="38" y="140"/>
                      <a:pt x="9" y="111"/>
                      <a:pt x="9" y="75"/>
                    </a:cubicBezTo>
                    <a:cubicBezTo>
                      <a:pt x="9" y="39"/>
                      <a:pt x="38" y="9"/>
                      <a:pt x="74" y="9"/>
                    </a:cubicBezTo>
                    <a:moveTo>
                      <a:pt x="74" y="0"/>
                    </a:moveTo>
                    <a:cubicBezTo>
                      <a:pt x="33" y="0"/>
                      <a:pt x="0" y="33"/>
                      <a:pt x="0" y="75"/>
                    </a:cubicBezTo>
                    <a:cubicBezTo>
                      <a:pt x="0" y="116"/>
                      <a:pt x="33" y="149"/>
                      <a:pt x="74" y="149"/>
                    </a:cubicBezTo>
                    <a:cubicBezTo>
                      <a:pt x="116" y="149"/>
                      <a:pt x="149" y="116"/>
                      <a:pt x="149" y="75"/>
                    </a:cubicBezTo>
                    <a:cubicBezTo>
                      <a:pt x="149" y="33"/>
                      <a:pt x="116" y="0"/>
                      <a:pt x="74" y="0"/>
                    </a:cubicBezTo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62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44" name="6"/>
          <p:cNvSpPr/>
          <p:nvPr/>
        </p:nvSpPr>
        <p:spPr bwMode="auto">
          <a:xfrm>
            <a:off x="10654954" y="1214032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5" name="6"/>
          <p:cNvSpPr>
            <a:spLocks noChangeAspect="1"/>
          </p:cNvSpPr>
          <p:nvPr/>
        </p:nvSpPr>
        <p:spPr bwMode="auto">
          <a:xfrm>
            <a:off x="10845447" y="1393095"/>
            <a:ext cx="263793" cy="263793"/>
          </a:xfrm>
          <a:custGeom>
            <a:avLst/>
            <a:gdLst>
              <a:gd name="T0" fmla="*/ 1652 w 2261"/>
              <a:gd name="T1" fmla="*/ 822 h 2261"/>
              <a:gd name="T2" fmla="*/ 1652 w 2261"/>
              <a:gd name="T3" fmla="*/ 1075 h 2261"/>
              <a:gd name="T4" fmla="*/ 1432 w 2261"/>
              <a:gd name="T5" fmla="*/ 1075 h 2261"/>
              <a:gd name="T6" fmla="*/ 1432 w 2261"/>
              <a:gd name="T7" fmla="*/ 822 h 2261"/>
              <a:gd name="T8" fmla="*/ 1172 w 2261"/>
              <a:gd name="T9" fmla="*/ 822 h 2261"/>
              <a:gd name="T10" fmla="*/ 1172 w 2261"/>
              <a:gd name="T11" fmla="*/ 602 h 2261"/>
              <a:gd name="T12" fmla="*/ 1432 w 2261"/>
              <a:gd name="T13" fmla="*/ 602 h 2261"/>
              <a:gd name="T14" fmla="*/ 1432 w 2261"/>
              <a:gd name="T15" fmla="*/ 0 h 2261"/>
              <a:gd name="T16" fmla="*/ 830 w 2261"/>
              <a:gd name="T17" fmla="*/ 0 h 2261"/>
              <a:gd name="T18" fmla="*/ 830 w 2261"/>
              <a:gd name="T19" fmla="*/ 602 h 2261"/>
              <a:gd name="T20" fmla="*/ 1082 w 2261"/>
              <a:gd name="T21" fmla="*/ 602 h 2261"/>
              <a:gd name="T22" fmla="*/ 1082 w 2261"/>
              <a:gd name="T23" fmla="*/ 822 h 2261"/>
              <a:gd name="T24" fmla="*/ 830 w 2261"/>
              <a:gd name="T25" fmla="*/ 822 h 2261"/>
              <a:gd name="T26" fmla="*/ 830 w 2261"/>
              <a:gd name="T27" fmla="*/ 1075 h 2261"/>
              <a:gd name="T28" fmla="*/ 603 w 2261"/>
              <a:gd name="T29" fmla="*/ 1075 h 2261"/>
              <a:gd name="T30" fmla="*/ 603 w 2261"/>
              <a:gd name="T31" fmla="*/ 822 h 2261"/>
              <a:gd name="T32" fmla="*/ 0 w 2261"/>
              <a:gd name="T33" fmla="*/ 822 h 2261"/>
              <a:gd name="T34" fmla="*/ 0 w 2261"/>
              <a:gd name="T35" fmla="*/ 1424 h 2261"/>
              <a:gd name="T36" fmla="*/ 253 w 2261"/>
              <a:gd name="T37" fmla="*/ 1424 h 2261"/>
              <a:gd name="T38" fmla="*/ 253 w 2261"/>
              <a:gd name="T39" fmla="*/ 1658 h 2261"/>
              <a:gd name="T40" fmla="*/ 0 w 2261"/>
              <a:gd name="T41" fmla="*/ 1658 h 2261"/>
              <a:gd name="T42" fmla="*/ 0 w 2261"/>
              <a:gd name="T43" fmla="*/ 2261 h 2261"/>
              <a:gd name="T44" fmla="*/ 603 w 2261"/>
              <a:gd name="T45" fmla="*/ 2261 h 2261"/>
              <a:gd name="T46" fmla="*/ 603 w 2261"/>
              <a:gd name="T47" fmla="*/ 1658 h 2261"/>
              <a:gd name="T48" fmla="*/ 350 w 2261"/>
              <a:gd name="T49" fmla="*/ 1658 h 2261"/>
              <a:gd name="T50" fmla="*/ 350 w 2261"/>
              <a:gd name="T51" fmla="*/ 1424 h 2261"/>
              <a:gd name="T52" fmla="*/ 603 w 2261"/>
              <a:gd name="T53" fmla="*/ 1424 h 2261"/>
              <a:gd name="T54" fmla="*/ 603 w 2261"/>
              <a:gd name="T55" fmla="*/ 1172 h 2261"/>
              <a:gd name="T56" fmla="*/ 830 w 2261"/>
              <a:gd name="T57" fmla="*/ 1172 h 2261"/>
              <a:gd name="T58" fmla="*/ 830 w 2261"/>
              <a:gd name="T59" fmla="*/ 1424 h 2261"/>
              <a:gd name="T60" fmla="*/ 1082 w 2261"/>
              <a:gd name="T61" fmla="*/ 1424 h 2261"/>
              <a:gd name="T62" fmla="*/ 1082 w 2261"/>
              <a:gd name="T63" fmla="*/ 1658 h 2261"/>
              <a:gd name="T64" fmla="*/ 830 w 2261"/>
              <a:gd name="T65" fmla="*/ 1658 h 2261"/>
              <a:gd name="T66" fmla="*/ 830 w 2261"/>
              <a:gd name="T67" fmla="*/ 2261 h 2261"/>
              <a:gd name="T68" fmla="*/ 1432 w 2261"/>
              <a:gd name="T69" fmla="*/ 2261 h 2261"/>
              <a:gd name="T70" fmla="*/ 1432 w 2261"/>
              <a:gd name="T71" fmla="*/ 1658 h 2261"/>
              <a:gd name="T72" fmla="*/ 1172 w 2261"/>
              <a:gd name="T73" fmla="*/ 1658 h 2261"/>
              <a:gd name="T74" fmla="*/ 1172 w 2261"/>
              <a:gd name="T75" fmla="*/ 1424 h 2261"/>
              <a:gd name="T76" fmla="*/ 1432 w 2261"/>
              <a:gd name="T77" fmla="*/ 1424 h 2261"/>
              <a:gd name="T78" fmla="*/ 1432 w 2261"/>
              <a:gd name="T79" fmla="*/ 1172 h 2261"/>
              <a:gd name="T80" fmla="*/ 1652 w 2261"/>
              <a:gd name="T81" fmla="*/ 1172 h 2261"/>
              <a:gd name="T82" fmla="*/ 1652 w 2261"/>
              <a:gd name="T83" fmla="*/ 1424 h 2261"/>
              <a:gd name="T84" fmla="*/ 2261 w 2261"/>
              <a:gd name="T85" fmla="*/ 1424 h 2261"/>
              <a:gd name="T86" fmla="*/ 2261 w 2261"/>
              <a:gd name="T87" fmla="*/ 822 h 2261"/>
              <a:gd name="T88" fmla="*/ 1652 w 2261"/>
              <a:gd name="T89" fmla="*/ 822 h 2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61" h="2261">
                <a:moveTo>
                  <a:pt x="1652" y="822"/>
                </a:moveTo>
                <a:lnTo>
                  <a:pt x="1652" y="1075"/>
                </a:lnTo>
                <a:lnTo>
                  <a:pt x="1432" y="1075"/>
                </a:lnTo>
                <a:lnTo>
                  <a:pt x="1432" y="822"/>
                </a:lnTo>
                <a:lnTo>
                  <a:pt x="1172" y="822"/>
                </a:lnTo>
                <a:lnTo>
                  <a:pt x="1172" y="602"/>
                </a:lnTo>
                <a:lnTo>
                  <a:pt x="1432" y="602"/>
                </a:lnTo>
                <a:lnTo>
                  <a:pt x="1432" y="0"/>
                </a:lnTo>
                <a:lnTo>
                  <a:pt x="830" y="0"/>
                </a:lnTo>
                <a:lnTo>
                  <a:pt x="830" y="602"/>
                </a:lnTo>
                <a:lnTo>
                  <a:pt x="1082" y="602"/>
                </a:lnTo>
                <a:lnTo>
                  <a:pt x="1082" y="822"/>
                </a:lnTo>
                <a:lnTo>
                  <a:pt x="830" y="822"/>
                </a:lnTo>
                <a:lnTo>
                  <a:pt x="830" y="1075"/>
                </a:lnTo>
                <a:lnTo>
                  <a:pt x="603" y="1075"/>
                </a:lnTo>
                <a:lnTo>
                  <a:pt x="603" y="822"/>
                </a:lnTo>
                <a:lnTo>
                  <a:pt x="0" y="822"/>
                </a:lnTo>
                <a:lnTo>
                  <a:pt x="0" y="1424"/>
                </a:lnTo>
                <a:lnTo>
                  <a:pt x="253" y="1424"/>
                </a:lnTo>
                <a:lnTo>
                  <a:pt x="253" y="1658"/>
                </a:lnTo>
                <a:lnTo>
                  <a:pt x="0" y="1658"/>
                </a:lnTo>
                <a:lnTo>
                  <a:pt x="0" y="2261"/>
                </a:lnTo>
                <a:lnTo>
                  <a:pt x="603" y="2261"/>
                </a:lnTo>
                <a:lnTo>
                  <a:pt x="603" y="1658"/>
                </a:lnTo>
                <a:lnTo>
                  <a:pt x="350" y="1658"/>
                </a:lnTo>
                <a:lnTo>
                  <a:pt x="350" y="1424"/>
                </a:lnTo>
                <a:lnTo>
                  <a:pt x="603" y="1424"/>
                </a:lnTo>
                <a:lnTo>
                  <a:pt x="603" y="1172"/>
                </a:lnTo>
                <a:lnTo>
                  <a:pt x="830" y="1172"/>
                </a:lnTo>
                <a:lnTo>
                  <a:pt x="830" y="1424"/>
                </a:lnTo>
                <a:lnTo>
                  <a:pt x="1082" y="1424"/>
                </a:lnTo>
                <a:lnTo>
                  <a:pt x="1082" y="1658"/>
                </a:lnTo>
                <a:lnTo>
                  <a:pt x="830" y="1658"/>
                </a:lnTo>
                <a:lnTo>
                  <a:pt x="830" y="2261"/>
                </a:lnTo>
                <a:lnTo>
                  <a:pt x="1432" y="2261"/>
                </a:lnTo>
                <a:lnTo>
                  <a:pt x="1432" y="1658"/>
                </a:lnTo>
                <a:lnTo>
                  <a:pt x="1172" y="1658"/>
                </a:lnTo>
                <a:lnTo>
                  <a:pt x="1172" y="1424"/>
                </a:lnTo>
                <a:lnTo>
                  <a:pt x="1432" y="1424"/>
                </a:lnTo>
                <a:lnTo>
                  <a:pt x="1432" y="1172"/>
                </a:lnTo>
                <a:lnTo>
                  <a:pt x="1652" y="1172"/>
                </a:lnTo>
                <a:lnTo>
                  <a:pt x="1652" y="1424"/>
                </a:lnTo>
                <a:lnTo>
                  <a:pt x="2261" y="1424"/>
                </a:lnTo>
                <a:lnTo>
                  <a:pt x="2261" y="822"/>
                </a:lnTo>
                <a:lnTo>
                  <a:pt x="1652" y="8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1"/>
          <p:cNvSpPr/>
          <p:nvPr/>
        </p:nvSpPr>
        <p:spPr bwMode="auto">
          <a:xfrm>
            <a:off x="10039183" y="1891098"/>
            <a:ext cx="1843497" cy="19111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3552" rtl="0" eaLnBrk="1" fontAlgn="base" latinLnBrk="0" hangingPunct="1">
              <a:lnSpc>
                <a:spcPct val="90000"/>
              </a:lnSpc>
              <a:spcBef>
                <a:spcPts val="1764"/>
              </a:spcBef>
              <a:spcAft>
                <a:spcPct val="0"/>
              </a:spcAft>
              <a:buClr>
                <a:srgbClr val="797A7D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29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AI /AA – Automated Decision Analysis &amp; Expert Information Platforms</a:t>
            </a: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  <a:endParaRPr kumimoji="0" lang="en-US" sz="2799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8956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End-to-end AA / AI platform enabling automated decision &amp; information systems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174115" y="5117523"/>
            <a:ext cx="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-69" normalizeH="0" baseline="0" noProof="0" dirty="0">
              <a:ln>
                <a:noFill/>
              </a:ln>
              <a:gradFill>
                <a:gsLst>
                  <a:gs pos="2917">
                    <a:srgbClr val="797A7D"/>
                  </a:gs>
                  <a:gs pos="95000">
                    <a:srgbClr val="797A7D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098008" y="4896111"/>
            <a:ext cx="1694473" cy="1723500"/>
          </a:xfrm>
          <a:prstGeom prst="rect">
            <a:avLst/>
          </a:prstGeom>
          <a:noFill/>
        </p:spPr>
        <p:txBody>
          <a:bodyPr wrap="square" lIns="91416" tIns="91416" rIns="0" bIns="91416" rtlCol="0">
            <a:spAutoFit/>
          </a:bodyPr>
          <a:lstStyle>
            <a:defPPr>
              <a:defRPr lang="en-US"/>
            </a:defPPr>
            <a:lvl1pPr marL="114300" indent="-114300">
              <a:buFont typeface="Arial" panose="020B0604020202020204" pitchFamily="34" charset="0"/>
              <a:buChar char="•"/>
              <a:defRPr sz="980" spc="-20">
                <a:gradFill>
                  <a:gsLst>
                    <a:gs pos="2917">
                      <a:schemeClr val="tx1"/>
                    </a:gs>
                    <a:gs pos="9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Thought leadership in Advanced statistics, AA &amp; AI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Executing AI Strategy</a:t>
            </a: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AA &amp; AI surfaced via platform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00" b="0" i="0" u="none" strike="noStrike" kern="0" cap="none" spc="-2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Leveraging cloud scale</a:t>
            </a: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000" kern="0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Decision Management: (Automated) “What should we do?”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R="0" lvl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000" b="0" i="0" u="none" strike="noStrike" kern="0" cap="none" spc="-2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68683" y="6334239"/>
            <a:ext cx="13786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spc="-69" dirty="0">
                <a:gradFill>
                  <a:gsLst>
                    <a:gs pos="2917">
                      <a:srgbClr val="FFFFFF"/>
                    </a:gs>
                    <a:gs pos="95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AI Cloud Platform &amp; GTM</a:t>
            </a:r>
            <a:endParaRPr kumimoji="0" lang="en-US" sz="1200" b="0" i="0" u="none" strike="noStrike" kern="0" cap="none" spc="-69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9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9901762" y="6312269"/>
            <a:ext cx="228559" cy="228559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Freeform 9"/>
          <p:cNvSpPr>
            <a:spLocks noEditPoints="1"/>
          </p:cNvSpPr>
          <p:nvPr/>
        </p:nvSpPr>
        <p:spPr bwMode="auto">
          <a:xfrm>
            <a:off x="9924498" y="6334633"/>
            <a:ext cx="183086" cy="183830"/>
          </a:xfrm>
          <a:custGeom>
            <a:avLst/>
            <a:gdLst>
              <a:gd name="T0" fmla="*/ 88 w 149"/>
              <a:gd name="T1" fmla="*/ 67 h 149"/>
              <a:gd name="T2" fmla="*/ 65 w 149"/>
              <a:gd name="T3" fmla="*/ 46 h 149"/>
              <a:gd name="T4" fmla="*/ 84 w 149"/>
              <a:gd name="T5" fmla="*/ 46 h 149"/>
              <a:gd name="T6" fmla="*/ 115 w 149"/>
              <a:gd name="T7" fmla="*/ 75 h 149"/>
              <a:gd name="T8" fmla="*/ 84 w 149"/>
              <a:gd name="T9" fmla="*/ 104 h 149"/>
              <a:gd name="T10" fmla="*/ 65 w 149"/>
              <a:gd name="T11" fmla="*/ 104 h 149"/>
              <a:gd name="T12" fmla="*/ 88 w 149"/>
              <a:gd name="T13" fmla="*/ 82 h 149"/>
              <a:gd name="T14" fmla="*/ 36 w 149"/>
              <a:gd name="T15" fmla="*/ 82 h 149"/>
              <a:gd name="T16" fmla="*/ 36 w 149"/>
              <a:gd name="T17" fmla="*/ 67 h 149"/>
              <a:gd name="T18" fmla="*/ 88 w 149"/>
              <a:gd name="T19" fmla="*/ 67 h 149"/>
              <a:gd name="T20" fmla="*/ 74 w 149"/>
              <a:gd name="T21" fmla="*/ 9 h 149"/>
              <a:gd name="T22" fmla="*/ 140 w 149"/>
              <a:gd name="T23" fmla="*/ 75 h 149"/>
              <a:gd name="T24" fmla="*/ 74 w 149"/>
              <a:gd name="T25" fmla="*/ 140 h 149"/>
              <a:gd name="T26" fmla="*/ 9 w 149"/>
              <a:gd name="T27" fmla="*/ 75 h 149"/>
              <a:gd name="T28" fmla="*/ 74 w 149"/>
              <a:gd name="T29" fmla="*/ 9 h 149"/>
              <a:gd name="T30" fmla="*/ 74 w 149"/>
              <a:gd name="T31" fmla="*/ 0 h 149"/>
              <a:gd name="T32" fmla="*/ 0 w 149"/>
              <a:gd name="T33" fmla="*/ 75 h 149"/>
              <a:gd name="T34" fmla="*/ 74 w 149"/>
              <a:gd name="T35" fmla="*/ 149 h 149"/>
              <a:gd name="T36" fmla="*/ 149 w 149"/>
              <a:gd name="T37" fmla="*/ 75 h 149"/>
              <a:gd name="T38" fmla="*/ 74 w 149"/>
              <a:gd name="T39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9" h="149">
                <a:moveTo>
                  <a:pt x="88" y="67"/>
                </a:moveTo>
                <a:cubicBezTo>
                  <a:pt x="65" y="46"/>
                  <a:pt x="65" y="46"/>
                  <a:pt x="65" y="46"/>
                </a:cubicBezTo>
                <a:cubicBezTo>
                  <a:pt x="84" y="46"/>
                  <a:pt x="84" y="46"/>
                  <a:pt x="84" y="46"/>
                </a:cubicBezTo>
                <a:cubicBezTo>
                  <a:pt x="115" y="75"/>
                  <a:pt x="115" y="75"/>
                  <a:pt x="115" y="75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88" y="82"/>
                  <a:pt x="88" y="82"/>
                  <a:pt x="88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67"/>
                  <a:pt x="36" y="67"/>
                  <a:pt x="36" y="67"/>
                </a:cubicBezTo>
                <a:lnTo>
                  <a:pt x="88" y="67"/>
                </a:lnTo>
                <a:close/>
                <a:moveTo>
                  <a:pt x="74" y="9"/>
                </a:moveTo>
                <a:cubicBezTo>
                  <a:pt x="110" y="9"/>
                  <a:pt x="140" y="39"/>
                  <a:pt x="140" y="75"/>
                </a:cubicBezTo>
                <a:cubicBezTo>
                  <a:pt x="140" y="111"/>
                  <a:pt x="110" y="140"/>
                  <a:pt x="74" y="140"/>
                </a:cubicBezTo>
                <a:cubicBezTo>
                  <a:pt x="38" y="140"/>
                  <a:pt x="9" y="111"/>
                  <a:pt x="9" y="75"/>
                </a:cubicBezTo>
                <a:cubicBezTo>
                  <a:pt x="9" y="39"/>
                  <a:pt x="38" y="9"/>
                  <a:pt x="74" y="9"/>
                </a:cubicBezTo>
                <a:moveTo>
                  <a:pt x="74" y="0"/>
                </a:moveTo>
                <a:cubicBezTo>
                  <a:pt x="33" y="0"/>
                  <a:pt x="0" y="33"/>
                  <a:pt x="0" y="75"/>
                </a:cubicBezTo>
                <a:cubicBezTo>
                  <a:pt x="0" y="116"/>
                  <a:pt x="33" y="149"/>
                  <a:pt x="74" y="149"/>
                </a:cubicBezTo>
                <a:cubicBezTo>
                  <a:pt x="116" y="149"/>
                  <a:pt x="149" y="116"/>
                  <a:pt x="149" y="75"/>
                </a:cubicBezTo>
                <a:cubicBezTo>
                  <a:pt x="149" y="33"/>
                  <a:pt x="116" y="0"/>
                  <a:pt x="74" y="0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itle 11"/>
          <p:cNvSpPr txBox="1">
            <a:spLocks/>
          </p:cNvSpPr>
          <p:nvPr/>
        </p:nvSpPr>
        <p:spPr>
          <a:xfrm>
            <a:off x="166372" y="229435"/>
            <a:ext cx="11277292" cy="747702"/>
          </a:xfrm>
          <a:prstGeom prst="rect">
            <a:avLst/>
          </a:prstGeom>
        </p:spPr>
        <p:txBody>
          <a:bodyPr/>
          <a:lstStyle>
            <a:lvl1pPr algn="l" defTabSz="9140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398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l" defTabSz="9140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Microsoft</a:t>
            </a:r>
            <a:r>
              <a:rPr lang="en-US" sz="3199" dirty="0">
                <a:solidFill>
                  <a:schemeClr val="tx1"/>
                </a:solidFill>
                <a:latin typeface="Segoe UI Light"/>
              </a:rPr>
              <a:t> </a:t>
            </a:r>
            <a: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Partner Artificial Intelligence &amp; Advanced Analytics Archetypes</a:t>
            </a:r>
            <a:br>
              <a:rPr kumimoji="0" lang="en-US" sz="3199" b="0" i="0" u="none" strike="noStrike" kern="1200" cap="none" spc="-100" normalizeH="0" baseline="0" noProof="0" dirty="0">
                <a:ln w="31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</a:b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 Light"/>
              </a:rPr>
              <a:t>Analytics maturity </a:t>
            </a:r>
            <a:r>
              <a:rPr kumimoji="0" lang="en-US" sz="2000" b="0" i="0" u="none" strike="noStrike" kern="1200" cap="none" spc="-100" normalizeH="0" baseline="0" noProof="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Arial" charset="0"/>
              </a:rPr>
              <a:t>evolution of partners across business intelligence,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Segoe UI Light"/>
              </a:rPr>
              <a:t>deriving insights &amp; decision analysis</a:t>
            </a:r>
            <a:endParaRPr kumimoji="0" lang="en-US" sz="2400" b="0" i="0" u="none" strike="noStrike" kern="1200" cap="none" spc="-100" normalizeH="0" baseline="0" noProof="0" dirty="0">
              <a:ln w="3175"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56" name="2"/>
          <p:cNvSpPr/>
          <p:nvPr/>
        </p:nvSpPr>
        <p:spPr bwMode="auto">
          <a:xfrm>
            <a:off x="3107052" y="3454472"/>
            <a:ext cx="621920" cy="621920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2A41ED-F93D-8847-9633-6A35378EA9BA}"/>
              </a:ext>
            </a:extLst>
          </p:cNvPr>
          <p:cNvGrpSpPr/>
          <p:nvPr/>
        </p:nvGrpSpPr>
        <p:grpSpPr>
          <a:xfrm>
            <a:off x="1052734" y="3716735"/>
            <a:ext cx="621920" cy="621920"/>
            <a:chOff x="1065544" y="3409215"/>
            <a:chExt cx="621920" cy="621920"/>
          </a:xfrm>
        </p:grpSpPr>
        <p:sp>
          <p:nvSpPr>
            <p:cNvPr id="23" name="1"/>
            <p:cNvSpPr/>
            <p:nvPr/>
          </p:nvSpPr>
          <p:spPr bwMode="auto">
            <a:xfrm>
              <a:off x="1065544" y="3409215"/>
              <a:ext cx="621920" cy="621920"/>
            </a:xfrm>
            <a:prstGeom prst="ellipse">
              <a:avLst/>
            </a:prstGeom>
            <a:solidFill>
              <a:srgbClr val="00B0F0"/>
            </a:solidFill>
            <a:ln w="38100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12" tIns="45706" rIns="91412" bIns="4570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8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0" name="Graphic 59" descr="No sign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96721" y="3532947"/>
              <a:ext cx="374455" cy="374455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00BD80A-FB23-C545-B6D3-F2F989555C20}"/>
              </a:ext>
            </a:extLst>
          </p:cNvPr>
          <p:cNvGrpSpPr/>
          <p:nvPr/>
        </p:nvGrpSpPr>
        <p:grpSpPr>
          <a:xfrm>
            <a:off x="2428567" y="6306290"/>
            <a:ext cx="2312126" cy="228559"/>
            <a:chOff x="4319798" y="6295678"/>
            <a:chExt cx="2312126" cy="228559"/>
          </a:xfrm>
        </p:grpSpPr>
        <p:sp>
          <p:nvSpPr>
            <p:cNvPr id="62" name="TextBox 61"/>
            <p:cNvSpPr txBox="1"/>
            <p:nvPr/>
          </p:nvSpPr>
          <p:spPr>
            <a:xfrm>
              <a:off x="4605344" y="6317648"/>
              <a:ext cx="202658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Business Intelligence &amp; Core Analytics</a:t>
              </a: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4319798" y="6295678"/>
              <a:ext cx="228559" cy="228559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Freeform 9"/>
            <p:cNvSpPr>
              <a:spLocks noEditPoints="1"/>
            </p:cNvSpPr>
            <p:nvPr/>
          </p:nvSpPr>
          <p:spPr bwMode="auto">
            <a:xfrm>
              <a:off x="4342534" y="6318043"/>
              <a:ext cx="183086" cy="183830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6" name="Oval 65"/>
          <p:cNvSpPr/>
          <p:nvPr/>
        </p:nvSpPr>
        <p:spPr bwMode="auto">
          <a:xfrm>
            <a:off x="6184750" y="6295678"/>
            <a:ext cx="228559" cy="228559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CF09858-3B91-024D-9FA0-4772DAC67884}"/>
              </a:ext>
            </a:extLst>
          </p:cNvPr>
          <p:cNvGrpSpPr/>
          <p:nvPr/>
        </p:nvGrpSpPr>
        <p:grpSpPr>
          <a:xfrm>
            <a:off x="6378936" y="6340508"/>
            <a:ext cx="1072341" cy="184666"/>
            <a:chOff x="6207486" y="6317648"/>
            <a:chExt cx="1072341" cy="184666"/>
          </a:xfrm>
        </p:grpSpPr>
        <p:sp>
          <p:nvSpPr>
            <p:cNvPr id="65" name="TextBox 64"/>
            <p:cNvSpPr txBox="1"/>
            <p:nvPr/>
          </p:nvSpPr>
          <p:spPr>
            <a:xfrm>
              <a:off x="6481210" y="6317648"/>
              <a:ext cx="79861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-69" normalizeH="0" baseline="0" noProof="0" dirty="0">
                  <a:ln>
                    <a:noFill/>
                  </a:ln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Infuse</a:t>
              </a:r>
              <a:r>
                <a:rPr lang="en-US" sz="1200" kern="0" spc="-69" dirty="0">
                  <a:gradFill>
                    <a:gsLst>
                      <a:gs pos="2917">
                        <a:srgbClr val="797A7D"/>
                      </a:gs>
                      <a:gs pos="95000">
                        <a:srgbClr val="797A7D"/>
                      </a:gs>
                    </a:gsLst>
                    <a:lin ang="5400000" scaled="0"/>
                  </a:gradFill>
                  <a:latin typeface="Segoe UI"/>
                </a:rPr>
                <a:t> AA or AI</a:t>
              </a:r>
              <a:endParaRPr kumimoji="0" lang="en-US" sz="1200" b="0" i="0" u="none" strike="noStrike" kern="0" cap="none" spc="-69" normalizeH="0" baseline="0" noProof="0" dirty="0">
                <a:ln>
                  <a:noFill/>
                </a:ln>
                <a:gradFill>
                  <a:gsLst>
                    <a:gs pos="2917">
                      <a:srgbClr val="797A7D"/>
                    </a:gs>
                    <a:gs pos="95000">
                      <a:srgbClr val="797A7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 9"/>
            <p:cNvSpPr>
              <a:spLocks noEditPoints="1"/>
            </p:cNvSpPr>
            <p:nvPr/>
          </p:nvSpPr>
          <p:spPr bwMode="auto">
            <a:xfrm>
              <a:off x="6207486" y="6318042"/>
              <a:ext cx="183086" cy="183830"/>
            </a:xfrm>
            <a:custGeom>
              <a:avLst/>
              <a:gdLst>
                <a:gd name="T0" fmla="*/ 88 w 149"/>
                <a:gd name="T1" fmla="*/ 67 h 149"/>
                <a:gd name="T2" fmla="*/ 65 w 149"/>
                <a:gd name="T3" fmla="*/ 46 h 149"/>
                <a:gd name="T4" fmla="*/ 84 w 149"/>
                <a:gd name="T5" fmla="*/ 46 h 149"/>
                <a:gd name="T6" fmla="*/ 115 w 149"/>
                <a:gd name="T7" fmla="*/ 75 h 149"/>
                <a:gd name="T8" fmla="*/ 84 w 149"/>
                <a:gd name="T9" fmla="*/ 104 h 149"/>
                <a:gd name="T10" fmla="*/ 65 w 149"/>
                <a:gd name="T11" fmla="*/ 104 h 149"/>
                <a:gd name="T12" fmla="*/ 88 w 149"/>
                <a:gd name="T13" fmla="*/ 82 h 149"/>
                <a:gd name="T14" fmla="*/ 36 w 149"/>
                <a:gd name="T15" fmla="*/ 82 h 149"/>
                <a:gd name="T16" fmla="*/ 36 w 149"/>
                <a:gd name="T17" fmla="*/ 67 h 149"/>
                <a:gd name="T18" fmla="*/ 88 w 149"/>
                <a:gd name="T19" fmla="*/ 67 h 149"/>
                <a:gd name="T20" fmla="*/ 74 w 149"/>
                <a:gd name="T21" fmla="*/ 9 h 149"/>
                <a:gd name="T22" fmla="*/ 140 w 149"/>
                <a:gd name="T23" fmla="*/ 75 h 149"/>
                <a:gd name="T24" fmla="*/ 74 w 149"/>
                <a:gd name="T25" fmla="*/ 140 h 149"/>
                <a:gd name="T26" fmla="*/ 9 w 149"/>
                <a:gd name="T27" fmla="*/ 75 h 149"/>
                <a:gd name="T28" fmla="*/ 74 w 149"/>
                <a:gd name="T29" fmla="*/ 9 h 149"/>
                <a:gd name="T30" fmla="*/ 74 w 149"/>
                <a:gd name="T31" fmla="*/ 0 h 149"/>
                <a:gd name="T32" fmla="*/ 0 w 149"/>
                <a:gd name="T33" fmla="*/ 75 h 149"/>
                <a:gd name="T34" fmla="*/ 74 w 149"/>
                <a:gd name="T35" fmla="*/ 149 h 149"/>
                <a:gd name="T36" fmla="*/ 149 w 149"/>
                <a:gd name="T37" fmla="*/ 75 h 149"/>
                <a:gd name="T38" fmla="*/ 74 w 149"/>
                <a:gd name="T3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9" h="149">
                  <a:moveTo>
                    <a:pt x="88" y="67"/>
                  </a:moveTo>
                  <a:cubicBezTo>
                    <a:pt x="65" y="46"/>
                    <a:pt x="65" y="46"/>
                    <a:pt x="65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84" y="104"/>
                    <a:pt x="84" y="104"/>
                    <a:pt x="84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67"/>
                    <a:pt x="36" y="67"/>
                    <a:pt x="36" y="67"/>
                  </a:cubicBezTo>
                  <a:lnTo>
                    <a:pt x="88" y="67"/>
                  </a:lnTo>
                  <a:close/>
                  <a:moveTo>
                    <a:pt x="74" y="9"/>
                  </a:moveTo>
                  <a:cubicBezTo>
                    <a:pt x="110" y="9"/>
                    <a:pt x="140" y="39"/>
                    <a:pt x="140" y="75"/>
                  </a:cubicBezTo>
                  <a:cubicBezTo>
                    <a:pt x="140" y="111"/>
                    <a:pt x="110" y="140"/>
                    <a:pt x="74" y="140"/>
                  </a:cubicBezTo>
                  <a:cubicBezTo>
                    <a:pt x="38" y="140"/>
                    <a:pt x="9" y="111"/>
                    <a:pt x="9" y="75"/>
                  </a:cubicBezTo>
                  <a:cubicBezTo>
                    <a:pt x="9" y="39"/>
                    <a:pt x="38" y="9"/>
                    <a:pt x="74" y="9"/>
                  </a:cubicBezTo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4" y="149"/>
                  </a:cubicBezTo>
                  <a:cubicBezTo>
                    <a:pt x="116" y="149"/>
                    <a:pt x="149" y="116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62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69" name="Straight Arrow Connector 68"/>
          <p:cNvCxnSpPr>
            <a:cxnSpLocks/>
          </p:cNvCxnSpPr>
          <p:nvPr/>
        </p:nvCxnSpPr>
        <p:spPr>
          <a:xfrm>
            <a:off x="132874" y="6414593"/>
            <a:ext cx="2244809" cy="1195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 bwMode="auto">
          <a:xfrm>
            <a:off x="0" y="6672034"/>
            <a:ext cx="12192000" cy="185965"/>
          </a:xfrm>
          <a:prstGeom prst="rect">
            <a:avLst/>
          </a:prstGeom>
          <a:solidFill>
            <a:srgbClr val="505050"/>
          </a:solidFill>
          <a:ln>
            <a:solidFill>
              <a:srgbClr val="505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82A2632-77F3-834F-9B39-5CDE91C084A9}"/>
              </a:ext>
            </a:extLst>
          </p:cNvPr>
          <p:cNvCxnSpPr>
            <a:cxnSpLocks/>
            <a:stCxn id="23" idx="6"/>
            <a:endCxn id="56" idx="2"/>
          </p:cNvCxnSpPr>
          <p:nvPr/>
        </p:nvCxnSpPr>
        <p:spPr>
          <a:xfrm flipV="1">
            <a:off x="1674654" y="3765432"/>
            <a:ext cx="1432398" cy="26226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9494CDD-085F-0947-86AA-1331ED24B900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7532824" y="1811689"/>
            <a:ext cx="1214218" cy="61928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2693B13-9F37-274F-B162-B889747431AC}"/>
              </a:ext>
            </a:extLst>
          </p:cNvPr>
          <p:cNvCxnSpPr>
            <a:cxnSpLocks/>
            <a:stCxn id="14" idx="6"/>
            <a:endCxn id="44" idx="2"/>
          </p:cNvCxnSpPr>
          <p:nvPr/>
        </p:nvCxnSpPr>
        <p:spPr>
          <a:xfrm flipV="1">
            <a:off x="9368962" y="1524992"/>
            <a:ext cx="1285992" cy="28669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7B88E2E-A183-D448-A4CF-EA92A8CA68D6}"/>
              </a:ext>
            </a:extLst>
          </p:cNvPr>
          <p:cNvSpPr/>
          <p:nvPr/>
        </p:nvSpPr>
        <p:spPr>
          <a:xfrm>
            <a:off x="4087104" y="1130639"/>
            <a:ext cx="21931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Segoe UI Light"/>
                <a:cs typeface="Arial" charset="0"/>
              </a:rPr>
              <a:t>Business Intelligence &amp; Analytics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FACCEA2-ED66-7F40-BE52-68B4A0F0EC88}"/>
              </a:ext>
            </a:extLst>
          </p:cNvPr>
          <p:cNvSpPr/>
          <p:nvPr/>
        </p:nvSpPr>
        <p:spPr>
          <a:xfrm>
            <a:off x="6392155" y="1122918"/>
            <a:ext cx="2912207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spc="-100" dirty="0">
                <a:ln w="3175">
                  <a:noFill/>
                </a:ln>
                <a:solidFill>
                  <a:schemeClr val="bg2">
                    <a:lumMod val="50000"/>
                  </a:schemeClr>
                </a:solidFill>
                <a:latin typeface="Segoe UI Light"/>
                <a:cs typeface="Arial" charset="0"/>
              </a:rPr>
              <a:t>Statistics, Advanced Analytics &amp; Cognitive AI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4260377D-5261-C04C-983D-2408940E75BE}"/>
              </a:ext>
            </a:extLst>
          </p:cNvPr>
          <p:cNvSpPr/>
          <p:nvPr/>
        </p:nvSpPr>
        <p:spPr>
          <a:xfrm>
            <a:off x="3283845" y="3747395"/>
            <a:ext cx="61208" cy="1646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57F5D131-2B61-074F-955E-126C55965D79}"/>
              </a:ext>
            </a:extLst>
          </p:cNvPr>
          <p:cNvSpPr/>
          <p:nvPr/>
        </p:nvSpPr>
        <p:spPr>
          <a:xfrm>
            <a:off x="3366202" y="3691088"/>
            <a:ext cx="67360" cy="220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3E40AEDA-A811-6F4F-9101-A598D6499B14}"/>
              </a:ext>
            </a:extLst>
          </p:cNvPr>
          <p:cNvSpPr/>
          <p:nvPr/>
        </p:nvSpPr>
        <p:spPr>
          <a:xfrm>
            <a:off x="3454852" y="3648111"/>
            <a:ext cx="68487" cy="2635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BA9234E2-863A-764F-B47C-4F95941E0C46}"/>
              </a:ext>
            </a:extLst>
          </p:cNvPr>
          <p:cNvSpPr/>
          <p:nvPr/>
        </p:nvSpPr>
        <p:spPr>
          <a:xfrm>
            <a:off x="5273855" y="3356208"/>
            <a:ext cx="69669" cy="1646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F5BCE76-E3AC-6B41-A5EC-E7939D40B808}"/>
              </a:ext>
            </a:extLst>
          </p:cNvPr>
          <p:cNvSpPr/>
          <p:nvPr/>
        </p:nvSpPr>
        <p:spPr>
          <a:xfrm>
            <a:off x="5364674" y="3299901"/>
            <a:ext cx="67360" cy="220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709849A3-8016-9146-815F-A37375528CCD}"/>
              </a:ext>
            </a:extLst>
          </p:cNvPr>
          <p:cNvSpPr/>
          <p:nvPr/>
        </p:nvSpPr>
        <p:spPr>
          <a:xfrm>
            <a:off x="5453324" y="3256924"/>
            <a:ext cx="68487" cy="2635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CE8BC11-A816-434C-8443-D56CB665CB65}"/>
              </a:ext>
            </a:extLst>
          </p:cNvPr>
          <p:cNvGrpSpPr/>
          <p:nvPr/>
        </p:nvGrpSpPr>
        <p:grpSpPr>
          <a:xfrm rot="2017562">
            <a:off x="5152385" y="3238740"/>
            <a:ext cx="521083" cy="308850"/>
            <a:chOff x="4758655" y="2836546"/>
            <a:chExt cx="381358" cy="219682"/>
          </a:xfrm>
        </p:grpSpPr>
        <p:sp>
          <p:nvSpPr>
            <p:cNvPr id="109" name="Donut 108">
              <a:extLst>
                <a:ext uri="{FF2B5EF4-FFF2-40B4-BE49-F238E27FC236}">
                  <a16:creationId xmlns:a16="http://schemas.microsoft.com/office/drawing/2014/main" id="{04842D0C-200E-BF4F-A155-B7B75972E8C3}"/>
                </a:ext>
              </a:extLst>
            </p:cNvPr>
            <p:cNvSpPr/>
            <p:nvPr/>
          </p:nvSpPr>
          <p:spPr>
            <a:xfrm>
              <a:off x="4758655" y="2836546"/>
              <a:ext cx="204396" cy="219682"/>
            </a:xfrm>
            <a:prstGeom prst="donu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F03C45F-55FE-9048-9E11-E94FCE8577C3}"/>
                </a:ext>
              </a:extLst>
            </p:cNvPr>
            <p:cNvSpPr/>
            <p:nvPr/>
          </p:nvSpPr>
          <p:spPr>
            <a:xfrm>
              <a:off x="4925239" y="2923527"/>
              <a:ext cx="214774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A628C36E-124A-634E-80C0-6613849EBC6A}"/>
              </a:ext>
            </a:extLst>
          </p:cNvPr>
          <p:cNvSpPr/>
          <p:nvPr/>
        </p:nvSpPr>
        <p:spPr>
          <a:xfrm>
            <a:off x="7165246" y="2483632"/>
            <a:ext cx="104632" cy="1455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0F632207-8FEB-5A46-A862-E3C2465519D7}"/>
              </a:ext>
            </a:extLst>
          </p:cNvPr>
          <p:cNvSpPr/>
          <p:nvPr/>
        </p:nvSpPr>
        <p:spPr>
          <a:xfrm>
            <a:off x="7093584" y="2214934"/>
            <a:ext cx="247956" cy="25046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47EDCCAF-82C5-2742-A6C0-5B27E1E441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/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7391" y="1572920"/>
            <a:ext cx="491263" cy="49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5042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90475" y="1351508"/>
            <a:ext cx="5692874" cy="4708981"/>
          </a:xfrm>
        </p:spPr>
        <p:txBody>
          <a:bodyPr/>
          <a:lstStyle/>
          <a:p>
            <a:r>
              <a:rPr lang="en-US" dirty="0"/>
              <a:t>Resources</a:t>
            </a:r>
            <a:br>
              <a:rPr lang="en-US" dirty="0"/>
            </a:br>
            <a:br>
              <a:rPr lang="en-US" dirty="0"/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Demos, Solutions,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Decision Theory,</a:t>
            </a:r>
            <a:br>
              <a:rPr lang="en-US" sz="3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Information Management,</a:t>
            </a:r>
            <a:br>
              <a:rPr lang="en-US" sz="3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000" dirty="0">
                <a:solidFill>
                  <a:schemeClr val="bg2">
                    <a:lumMod val="25000"/>
                  </a:schemeClr>
                </a:solidFill>
              </a:rPr>
              <a:t>Document Intelligence Platform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12BE3CD-1977-114A-8481-EC7CC394EC94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rgbClr val="1A1A1A"/>
                </a:solidFill>
              </a:rPr>
              <a:t>Decision Theory Book Resources</a:t>
            </a:r>
            <a:br>
              <a:rPr lang="en-IN" dirty="0">
                <a:solidFill>
                  <a:srgbClr val="1A1A1A"/>
                </a:solidFill>
              </a:rPr>
            </a:br>
            <a:endParaRPr lang="en-IN" dirty="0">
              <a:solidFill>
                <a:srgbClr val="1A1A1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0CF3B-AEFB-414A-99D5-A12FCA3B3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1026" name="Picture 2" descr="https://images-na.ssl-images-amazon.com/images/I/41iErnLQEWL._SX329_BO1,204,203,200_.jpg">
            <a:extLst>
              <a:ext uri="{FF2B5EF4-FFF2-40B4-BE49-F238E27FC236}">
                <a16:creationId xmlns:a16="http://schemas.microsoft.com/office/drawing/2014/main" id="{18DE1C0F-F570-3541-92C6-A0DEF37C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75" y="1040943"/>
            <a:ext cx="1762698" cy="244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513DA5-E6EC-7649-A4F0-BFBFA6BAC7DB}"/>
              </a:ext>
            </a:extLst>
          </p:cNvPr>
          <p:cNvSpPr txBox="1"/>
          <p:nvPr/>
        </p:nvSpPr>
        <p:spPr>
          <a:xfrm>
            <a:off x="2346592" y="1040274"/>
            <a:ext cx="2875403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“Thinking in Bets”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Annie Duke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Excellent book about decision theory.  AI and mathematics are not used nor mentioned.  Understand how decisions can be validated (provided by AI DSS).</a:t>
            </a:r>
          </a:p>
        </p:txBody>
      </p:sp>
      <p:pic>
        <p:nvPicPr>
          <p:cNvPr id="1028" name="Picture 4" descr="https://images-na.ssl-images-amazon.com/images/I/515Td-%2BWrHL._SX379_BO1,204,203,200_.jpg">
            <a:extLst>
              <a:ext uri="{FF2B5EF4-FFF2-40B4-BE49-F238E27FC236}">
                <a16:creationId xmlns:a16="http://schemas.microsoft.com/office/drawing/2014/main" id="{D23FC5FA-0337-9C41-9478-006DFCD4D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675" y="3689927"/>
            <a:ext cx="1762698" cy="244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52600C-7F23-C549-B593-86E572CC4A75}"/>
              </a:ext>
            </a:extLst>
          </p:cNvPr>
          <p:cNvSpPr txBox="1"/>
          <p:nvPr/>
        </p:nvSpPr>
        <p:spPr>
          <a:xfrm>
            <a:off x="2346591" y="3689927"/>
            <a:ext cx="2875403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“Data Science for Business”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Foster Provost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Great resource for technical leader (execs) looking to understand practical data science.  Book covers ”business” scenarios seen in data science.  Some formulas and light math is used.</a:t>
            </a:r>
          </a:p>
        </p:txBody>
      </p:sp>
      <p:pic>
        <p:nvPicPr>
          <p:cNvPr id="1030" name="Picture 6" descr="https://images-na.ssl-images-amazon.com/images/I/51OVLPSPKfL._SX331_BO1,204,203,200_.jpg">
            <a:extLst>
              <a:ext uri="{FF2B5EF4-FFF2-40B4-BE49-F238E27FC236}">
                <a16:creationId xmlns:a16="http://schemas.microsoft.com/office/drawing/2014/main" id="{E77AF112-583A-8047-ADF6-F0B177187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1649" y="1040274"/>
            <a:ext cx="1671260" cy="238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8A6BEB-FD3F-944B-ACCD-04FF67315C96}"/>
              </a:ext>
            </a:extLst>
          </p:cNvPr>
          <p:cNvSpPr txBox="1"/>
          <p:nvPr/>
        </p:nvSpPr>
        <p:spPr>
          <a:xfrm>
            <a:off x="8182085" y="1040273"/>
            <a:ext cx="2875403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“Infonomics”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Douglas Laney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core part of AI &amp; ML is data and algorithms.  This business focused resource helps executives understand howto craft a data strategy and be ready to layer over AI.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69AC1A-42F6-1C4B-8A0F-B661A1D274FA}"/>
              </a:ext>
            </a:extLst>
          </p:cNvPr>
          <p:cNvSpPr txBox="1"/>
          <p:nvPr/>
        </p:nvSpPr>
        <p:spPr>
          <a:xfrm>
            <a:off x="8182085" y="3659080"/>
            <a:ext cx="331952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1" dirty="0">
                <a:solidFill>
                  <a:schemeClr val="tx2"/>
                </a:solidFill>
              </a:rPr>
              <a:t>“Decision Management Systems”</a:t>
            </a:r>
          </a:p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James Taylor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difference with this book is it covers the subject around “decisions” not AI or analytics specifically.  This allows non-technical people understand how these systems are built to differentiate in their organizations.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79029-7D1F-4A44-BFE7-F1D9DEB84F4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1648" y="3659080"/>
            <a:ext cx="1671260" cy="25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D4CFE84-8CEA-4199-AF73-6187A1912F9A}"/>
              </a:ext>
            </a:extLst>
          </p:cNvPr>
          <p:cNvGrpSpPr/>
          <p:nvPr/>
        </p:nvGrpSpPr>
        <p:grpSpPr>
          <a:xfrm>
            <a:off x="1154291" y="1174214"/>
            <a:ext cx="19836851" cy="8416687"/>
            <a:chOff x="1154291" y="1174214"/>
            <a:chExt cx="19836851" cy="8416687"/>
          </a:xfrm>
        </p:grpSpPr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0E65885-7434-43A9-BBE2-C2EC214116DB}"/>
                </a:ext>
              </a:extLst>
            </p:cNvPr>
            <p:cNvSpPr/>
            <p:nvPr/>
          </p:nvSpPr>
          <p:spPr>
            <a:xfrm flipH="1">
              <a:off x="1154291" y="1174214"/>
              <a:ext cx="19836851" cy="8416687"/>
            </a:xfrm>
            <a:prstGeom prst="arc">
              <a:avLst>
                <a:gd name="adj1" fmla="val 15650686"/>
                <a:gd name="adj2" fmla="val 21512603"/>
              </a:avLst>
            </a:prstGeom>
            <a:ln w="5715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EFE123B-EFB1-453F-8C05-F9D5B4C79A2E}"/>
                </a:ext>
              </a:extLst>
            </p:cNvPr>
            <p:cNvCxnSpPr>
              <a:cxnSpLocks/>
            </p:cNvCxnSpPr>
            <p:nvPr/>
          </p:nvCxnSpPr>
          <p:spPr>
            <a:xfrm>
              <a:off x="11742564" y="1183559"/>
              <a:ext cx="156029" cy="0"/>
            </a:xfrm>
            <a:prstGeom prst="straightConnector1">
              <a:avLst/>
            </a:prstGeom>
            <a:ln w="57150">
              <a:solidFill>
                <a:srgbClr val="4472C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796404-FEC9-4A53-8259-42E359C7D6CE}"/>
              </a:ext>
            </a:extLst>
          </p:cNvPr>
          <p:cNvGrpSpPr/>
          <p:nvPr/>
        </p:nvGrpSpPr>
        <p:grpSpPr>
          <a:xfrm>
            <a:off x="1069597" y="4783163"/>
            <a:ext cx="3990024" cy="1334169"/>
            <a:chOff x="1069597" y="4783163"/>
            <a:chExt cx="3990024" cy="133416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D151813-DB74-43D6-B12B-D988094230D7}"/>
                </a:ext>
              </a:extLst>
            </p:cNvPr>
            <p:cNvSpPr/>
            <p:nvPr/>
          </p:nvSpPr>
          <p:spPr>
            <a:xfrm>
              <a:off x="1069597" y="4803169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EA09FC-9D26-485B-82A8-2B1330BEB99A}"/>
                </a:ext>
              </a:extLst>
            </p:cNvPr>
            <p:cNvSpPr/>
            <p:nvPr/>
          </p:nvSpPr>
          <p:spPr>
            <a:xfrm>
              <a:off x="2498973" y="5199436"/>
              <a:ext cx="11865" cy="9144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A69C9D6-1372-4590-B5CF-EFE0DD1E6759}"/>
                </a:ext>
              </a:extLst>
            </p:cNvPr>
            <p:cNvSpPr/>
            <p:nvPr/>
          </p:nvSpPr>
          <p:spPr>
            <a:xfrm>
              <a:off x="1426059" y="4783163"/>
              <a:ext cx="3633562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BI and Apps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7A730D5-23E5-4206-936D-4BF53E753BC2}"/>
                </a:ext>
              </a:extLst>
            </p:cNvPr>
            <p:cNvSpPr/>
            <p:nvPr/>
          </p:nvSpPr>
          <p:spPr>
            <a:xfrm>
              <a:off x="1161326" y="5155246"/>
              <a:ext cx="1376352" cy="95410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Data-driven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Business analytics and reporting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293D850-60CF-42E9-BA14-FEF6A47530F4}"/>
                </a:ext>
              </a:extLst>
            </p:cNvPr>
            <p:cNvSpPr/>
            <p:nvPr/>
          </p:nvSpPr>
          <p:spPr>
            <a:xfrm>
              <a:off x="2564518" y="5178613"/>
              <a:ext cx="2297898" cy="93871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Power BI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</a:b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Power Apps + Flow</a:t>
              </a:r>
              <a:b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</a:b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Data Services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SQL Server</a:t>
              </a:r>
            </a:p>
          </p:txBody>
        </p:sp>
      </p:grpSp>
      <p:sp>
        <p:nvSpPr>
          <p:cNvPr id="60" name="Ribbon_E9D1" title="Icon of a ribbon award">
            <a:extLst>
              <a:ext uri="{FF2B5EF4-FFF2-40B4-BE49-F238E27FC236}">
                <a16:creationId xmlns:a16="http://schemas.microsoft.com/office/drawing/2014/main" id="{EF8EA205-3C95-4562-8A52-BE364223F1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18307" y="5903392"/>
            <a:ext cx="248703" cy="409657"/>
          </a:xfrm>
          <a:custGeom>
            <a:avLst/>
            <a:gdLst>
              <a:gd name="T0" fmla="*/ 1130 w 2260"/>
              <a:gd name="T1" fmla="*/ 1758 h 3656"/>
              <a:gd name="T2" fmla="*/ 502 w 2260"/>
              <a:gd name="T3" fmla="*/ 1130 h 3656"/>
              <a:gd name="T4" fmla="*/ 1130 w 2260"/>
              <a:gd name="T5" fmla="*/ 502 h 3656"/>
              <a:gd name="T6" fmla="*/ 1758 w 2260"/>
              <a:gd name="T7" fmla="*/ 1130 h 3656"/>
              <a:gd name="T8" fmla="*/ 1130 w 2260"/>
              <a:gd name="T9" fmla="*/ 1758 h 3656"/>
              <a:gd name="T10" fmla="*/ 2260 w 2260"/>
              <a:gd name="T11" fmla="*/ 1130 h 3656"/>
              <a:gd name="T12" fmla="*/ 1130 w 2260"/>
              <a:gd name="T13" fmla="*/ 0 h 3656"/>
              <a:gd name="T14" fmla="*/ 0 w 2260"/>
              <a:gd name="T15" fmla="*/ 1130 h 3656"/>
              <a:gd name="T16" fmla="*/ 1130 w 2260"/>
              <a:gd name="T17" fmla="*/ 2260 h 3656"/>
              <a:gd name="T18" fmla="*/ 2260 w 2260"/>
              <a:gd name="T19" fmla="*/ 1130 h 3656"/>
              <a:gd name="T20" fmla="*/ 254 w 2260"/>
              <a:gd name="T21" fmla="*/ 1856 h 3656"/>
              <a:gd name="T22" fmla="*/ 254 w 2260"/>
              <a:gd name="T23" fmla="*/ 3656 h 3656"/>
              <a:gd name="T24" fmla="*/ 1126 w 2260"/>
              <a:gd name="T25" fmla="*/ 3252 h 3656"/>
              <a:gd name="T26" fmla="*/ 2006 w 2260"/>
              <a:gd name="T27" fmla="*/ 3656 h 3656"/>
              <a:gd name="T28" fmla="*/ 2006 w 2260"/>
              <a:gd name="T29" fmla="*/ 1856 h 3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60" h="3656">
                <a:moveTo>
                  <a:pt x="1130" y="1758"/>
                </a:moveTo>
                <a:cubicBezTo>
                  <a:pt x="783" y="1758"/>
                  <a:pt x="502" y="1477"/>
                  <a:pt x="502" y="1130"/>
                </a:cubicBezTo>
                <a:cubicBezTo>
                  <a:pt x="502" y="784"/>
                  <a:pt x="783" y="502"/>
                  <a:pt x="1130" y="502"/>
                </a:cubicBezTo>
                <a:cubicBezTo>
                  <a:pt x="1477" y="502"/>
                  <a:pt x="1758" y="784"/>
                  <a:pt x="1758" y="1130"/>
                </a:cubicBezTo>
                <a:cubicBezTo>
                  <a:pt x="1758" y="1477"/>
                  <a:pt x="1477" y="1758"/>
                  <a:pt x="1130" y="1758"/>
                </a:cubicBezTo>
                <a:close/>
                <a:moveTo>
                  <a:pt x="2260" y="1130"/>
                </a:moveTo>
                <a:cubicBezTo>
                  <a:pt x="2260" y="506"/>
                  <a:pt x="1754" y="0"/>
                  <a:pt x="1130" y="0"/>
                </a:cubicBezTo>
                <a:cubicBezTo>
                  <a:pt x="506" y="0"/>
                  <a:pt x="0" y="506"/>
                  <a:pt x="0" y="1130"/>
                </a:cubicBezTo>
                <a:cubicBezTo>
                  <a:pt x="0" y="1754"/>
                  <a:pt x="506" y="2260"/>
                  <a:pt x="1130" y="2260"/>
                </a:cubicBezTo>
                <a:cubicBezTo>
                  <a:pt x="1754" y="2260"/>
                  <a:pt x="2260" y="1754"/>
                  <a:pt x="2260" y="1130"/>
                </a:cubicBezTo>
                <a:close/>
                <a:moveTo>
                  <a:pt x="254" y="1856"/>
                </a:moveTo>
                <a:cubicBezTo>
                  <a:pt x="254" y="3656"/>
                  <a:pt x="254" y="3656"/>
                  <a:pt x="254" y="3656"/>
                </a:cubicBezTo>
                <a:cubicBezTo>
                  <a:pt x="1126" y="3252"/>
                  <a:pt x="1126" y="3252"/>
                  <a:pt x="1126" y="3252"/>
                </a:cubicBezTo>
                <a:cubicBezTo>
                  <a:pt x="2006" y="3656"/>
                  <a:pt x="2006" y="3656"/>
                  <a:pt x="2006" y="3656"/>
                </a:cubicBezTo>
                <a:cubicBezTo>
                  <a:pt x="2006" y="1856"/>
                  <a:pt x="2006" y="1856"/>
                  <a:pt x="2006" y="1856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E2D3B6-E03F-4651-9FA6-ECDB323BCF2B}"/>
              </a:ext>
            </a:extLst>
          </p:cNvPr>
          <p:cNvGrpSpPr/>
          <p:nvPr/>
        </p:nvGrpSpPr>
        <p:grpSpPr>
          <a:xfrm>
            <a:off x="4620212" y="1738228"/>
            <a:ext cx="3635029" cy="1589926"/>
            <a:chOff x="4620212" y="1738228"/>
            <a:chExt cx="3635029" cy="158992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7E69DAF-7DDA-447E-A6E2-B6D94DB32211}"/>
                </a:ext>
              </a:extLst>
            </p:cNvPr>
            <p:cNvSpPr/>
            <p:nvPr/>
          </p:nvSpPr>
          <p:spPr>
            <a:xfrm>
              <a:off x="5308521" y="1738228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30E20D0-7946-4C3D-9660-CD106530BBDE}"/>
                </a:ext>
              </a:extLst>
            </p:cNvPr>
            <p:cNvGrpSpPr/>
            <p:nvPr/>
          </p:nvGrpSpPr>
          <p:grpSpPr>
            <a:xfrm>
              <a:off x="4620212" y="2013645"/>
              <a:ext cx="3635029" cy="1314509"/>
              <a:chOff x="4620212" y="2013645"/>
              <a:chExt cx="3635029" cy="1314509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4778F45-6BEF-412C-9960-855D791B4864}"/>
                  </a:ext>
                </a:extLst>
              </p:cNvPr>
              <p:cNvSpPr/>
              <p:nvPr/>
            </p:nvSpPr>
            <p:spPr>
              <a:xfrm>
                <a:off x="5561105" y="2013645"/>
                <a:ext cx="266529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“Accelerators”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A01C7DD-E66B-4AD4-B1DC-E7A38F5677EB}"/>
                  </a:ext>
                </a:extLst>
              </p:cNvPr>
              <p:cNvSpPr/>
              <p:nvPr/>
            </p:nvSpPr>
            <p:spPr>
              <a:xfrm>
                <a:off x="5308521" y="2344842"/>
                <a:ext cx="1231124" cy="95410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Solution specific </a:t>
                </a:r>
                <a:b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</a:b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Services and patterns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50476F7-39F8-418D-8C74-8B517503BE17}"/>
                  </a:ext>
                </a:extLst>
              </p:cNvPr>
              <p:cNvSpPr/>
              <p:nvPr/>
            </p:nvSpPr>
            <p:spPr>
              <a:xfrm>
                <a:off x="6564671" y="2413754"/>
                <a:ext cx="11865" cy="91440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F80AD17-37BC-49E5-8146-1948EF4401E8}"/>
                  </a:ext>
                </a:extLst>
              </p:cNvPr>
              <p:cNvSpPr/>
              <p:nvPr/>
            </p:nvSpPr>
            <p:spPr>
              <a:xfrm>
                <a:off x="6614480" y="2392747"/>
                <a:ext cx="1640761" cy="60016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Bot Service</a:t>
                </a:r>
                <a:b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</a:b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Cognitive Services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Azure Cognitive Search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2396EB6-C7F8-415E-AE33-4F3933D65D1A}"/>
                  </a:ext>
                </a:extLst>
              </p:cNvPr>
              <p:cNvSpPr txBox="1"/>
              <p:nvPr/>
            </p:nvSpPr>
            <p:spPr>
              <a:xfrm>
                <a:off x="4620212" y="2297368"/>
                <a:ext cx="3334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+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6D2252-CD9A-40D7-BABE-D5CC9730DA17}"/>
              </a:ext>
            </a:extLst>
          </p:cNvPr>
          <p:cNvGrpSpPr/>
          <p:nvPr/>
        </p:nvGrpSpPr>
        <p:grpSpPr>
          <a:xfrm>
            <a:off x="2330101" y="2927880"/>
            <a:ext cx="3218455" cy="1726375"/>
            <a:chOff x="2330101" y="2927880"/>
            <a:chExt cx="3218455" cy="1726375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D166E9A-7173-4974-AFF8-C55156C93C77}"/>
                </a:ext>
              </a:extLst>
            </p:cNvPr>
            <p:cNvSpPr/>
            <p:nvPr/>
          </p:nvSpPr>
          <p:spPr>
            <a:xfrm>
              <a:off x="3847170" y="3556250"/>
              <a:ext cx="11865" cy="9144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72556CF-89E0-43EB-BE42-D56EFB3BA1D9}"/>
                </a:ext>
              </a:extLst>
            </p:cNvPr>
            <p:cNvGrpSpPr/>
            <p:nvPr/>
          </p:nvGrpSpPr>
          <p:grpSpPr>
            <a:xfrm>
              <a:off x="2330101" y="2927880"/>
              <a:ext cx="3218455" cy="1726375"/>
              <a:chOff x="2330101" y="2927880"/>
              <a:chExt cx="3218455" cy="172637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97F04A2-F004-4179-A93B-D376B68C5CEC}"/>
                  </a:ext>
                </a:extLst>
              </p:cNvPr>
              <p:cNvGrpSpPr/>
              <p:nvPr/>
            </p:nvGrpSpPr>
            <p:grpSpPr>
              <a:xfrm>
                <a:off x="2580477" y="2927880"/>
                <a:ext cx="2968079" cy="1535705"/>
                <a:chOff x="2580477" y="2927880"/>
                <a:chExt cx="2968079" cy="1535705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F86419DC-B90E-4D40-99C6-0380A9E12F9B}"/>
                    </a:ext>
                  </a:extLst>
                </p:cNvPr>
                <p:cNvSpPr/>
                <p:nvPr/>
              </p:nvSpPr>
              <p:spPr>
                <a:xfrm>
                  <a:off x="2580477" y="2927880"/>
                  <a:ext cx="302782" cy="320948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E957C4C-9031-4495-8B77-02F488925643}"/>
                    </a:ext>
                  </a:extLst>
                </p:cNvPr>
                <p:cNvSpPr/>
                <p:nvPr/>
              </p:nvSpPr>
              <p:spPr>
                <a:xfrm>
                  <a:off x="2883259" y="3141755"/>
                  <a:ext cx="2665297" cy="4001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SaaS with AI</a:t>
                  </a: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6654B8E-2F51-4B55-9ABF-CB6B6E8EA2BA}"/>
                    </a:ext>
                  </a:extLst>
                </p:cNvPr>
                <p:cNvSpPr/>
                <p:nvPr/>
              </p:nvSpPr>
              <p:spPr>
                <a:xfrm>
                  <a:off x="2816646" y="3508343"/>
                  <a:ext cx="1042389" cy="95410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4747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Immediate actionable</a:t>
                  </a: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4747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insights with AI</a:t>
                  </a: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396AF2C-F39D-42CD-AD34-E40D51FEBCCF}"/>
                    </a:ext>
                  </a:extLst>
                </p:cNvPr>
                <p:cNvSpPr/>
                <p:nvPr/>
              </p:nvSpPr>
              <p:spPr>
                <a:xfrm>
                  <a:off x="3859035" y="3524866"/>
                  <a:ext cx="1647226" cy="93871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O365 AI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Sales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Marketing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D365 AI for Cust. Service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Light" panose="020B0502040204020203" pitchFamily="34" charset="0"/>
                      <a:ea typeface="+mn-ea"/>
                      <a:cs typeface="+mn-cs"/>
                    </a:rPr>
                    <a:t>Workplace Analytics</a:t>
                  </a:r>
                </a:p>
              </p:txBody>
            </p: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03158C1-EA10-4AF1-A103-765F98C22780}"/>
                  </a:ext>
                </a:extLst>
              </p:cNvPr>
              <p:cNvSpPr txBox="1"/>
              <p:nvPr/>
            </p:nvSpPr>
            <p:spPr>
              <a:xfrm>
                <a:off x="2330101" y="4038702"/>
                <a:ext cx="3334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+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435A2A-D160-4B7E-9714-FE3A98EE6195}"/>
              </a:ext>
            </a:extLst>
          </p:cNvPr>
          <p:cNvGrpSpPr/>
          <p:nvPr/>
        </p:nvGrpSpPr>
        <p:grpSpPr>
          <a:xfrm>
            <a:off x="7484767" y="1140126"/>
            <a:ext cx="4257797" cy="1896240"/>
            <a:chOff x="7484767" y="1140126"/>
            <a:chExt cx="4257797" cy="189624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DA44C91-0EBE-41C8-9265-48A2E4C1BAF7}"/>
                </a:ext>
              </a:extLst>
            </p:cNvPr>
            <p:cNvGrpSpPr/>
            <p:nvPr/>
          </p:nvGrpSpPr>
          <p:grpSpPr>
            <a:xfrm>
              <a:off x="8466372" y="1299226"/>
              <a:ext cx="2973410" cy="1269257"/>
              <a:chOff x="7839565" y="3341186"/>
              <a:chExt cx="2973410" cy="126925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BD7F714-B3F5-4E63-9218-C02E68DD6E82}"/>
                  </a:ext>
                </a:extLst>
              </p:cNvPr>
              <p:cNvSpPr/>
              <p:nvPr/>
            </p:nvSpPr>
            <p:spPr>
              <a:xfrm>
                <a:off x="8147678" y="3341186"/>
                <a:ext cx="266529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AI Platform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89003AC-5E3E-4047-AFD6-53D0A6E87698}"/>
                  </a:ext>
                </a:extLst>
              </p:cNvPr>
              <p:cNvSpPr/>
              <p:nvPr/>
            </p:nvSpPr>
            <p:spPr>
              <a:xfrm>
                <a:off x="7839565" y="3696043"/>
                <a:ext cx="1640761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474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+mn-cs"/>
                  </a:rPr>
                  <a:t>Data science and Deep AI capability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94B01D4-DB5A-4C49-A191-184D7F8C0441}"/>
                  </a:ext>
                </a:extLst>
              </p:cNvPr>
              <p:cNvSpPr/>
              <p:nvPr/>
            </p:nvSpPr>
            <p:spPr>
              <a:xfrm>
                <a:off x="9382728" y="3696043"/>
                <a:ext cx="11865" cy="91440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4747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B88B87B-D8B7-440B-8F07-5DDEA4A8721B}"/>
                </a:ext>
              </a:extLst>
            </p:cNvPr>
            <p:cNvSpPr/>
            <p:nvPr/>
          </p:nvSpPr>
          <p:spPr>
            <a:xfrm>
              <a:off x="8471703" y="1140126"/>
              <a:ext cx="302782" cy="3209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5723CD-4FFF-4D0E-BCF6-4091C102E908}"/>
                </a:ext>
              </a:extLst>
            </p:cNvPr>
            <p:cNvSpPr/>
            <p:nvPr/>
          </p:nvSpPr>
          <p:spPr>
            <a:xfrm>
              <a:off x="10101803" y="1589816"/>
              <a:ext cx="1640761" cy="144655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ML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AI Infrastructure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78D4"/>
                  </a:solidFill>
                  <a:latin typeface="Segoe UI Light" panose="020B0502040204020203" pitchFamily="34" charset="0"/>
                </a:rPr>
                <a:t>Databricks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Open Frameworks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Cognitive Services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+mn-cs"/>
                </a:rPr>
                <a:t>Azure Cognitive Search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47474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EDEA49-0659-4171-A900-935355EB0467}"/>
                </a:ext>
              </a:extLst>
            </p:cNvPr>
            <p:cNvSpPr txBox="1"/>
            <p:nvPr/>
          </p:nvSpPr>
          <p:spPr>
            <a:xfrm>
              <a:off x="7484767" y="1443623"/>
              <a:ext cx="333425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+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F4A9E21-C6CB-41E8-AF11-741DF1285B37}"/>
              </a:ext>
            </a:extLst>
          </p:cNvPr>
          <p:cNvCxnSpPr/>
          <p:nvPr/>
        </p:nvCxnSpPr>
        <p:spPr>
          <a:xfrm>
            <a:off x="588263" y="6313049"/>
            <a:ext cx="1131005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6B5088B-98BE-44DC-9B4C-C7E0C4195386}"/>
              </a:ext>
            </a:extLst>
          </p:cNvPr>
          <p:cNvCxnSpPr/>
          <p:nvPr/>
        </p:nvCxnSpPr>
        <p:spPr>
          <a:xfrm flipV="1">
            <a:off x="588263" y="1299226"/>
            <a:ext cx="0" cy="4998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4165015-2E1B-40AE-AC24-46D4C046D885}"/>
              </a:ext>
            </a:extLst>
          </p:cNvPr>
          <p:cNvSpPr txBox="1"/>
          <p:nvPr/>
        </p:nvSpPr>
        <p:spPr>
          <a:xfrm rot="16200000">
            <a:off x="-295687" y="3018644"/>
            <a:ext cx="132347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Experience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7CE1BD-9737-4E05-A21E-364B40EEEC55}"/>
              </a:ext>
            </a:extLst>
          </p:cNvPr>
          <p:cNvSpPr txBox="1"/>
          <p:nvPr/>
        </p:nvSpPr>
        <p:spPr>
          <a:xfrm>
            <a:off x="5691213" y="6438871"/>
            <a:ext cx="16968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Customization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DC2CDF9-B76A-47E8-897D-9A8B2F12CD11}"/>
              </a:ext>
            </a:extLst>
          </p:cNvPr>
          <p:cNvGrpSpPr/>
          <p:nvPr/>
        </p:nvGrpSpPr>
        <p:grpSpPr>
          <a:xfrm>
            <a:off x="4075189" y="3151102"/>
            <a:ext cx="7667376" cy="2771630"/>
            <a:chOff x="4075189" y="3151102"/>
            <a:chExt cx="7667376" cy="27716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9C1D46-1562-4865-B6DB-2DB9F9D08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5189" y="3151102"/>
              <a:ext cx="7667376" cy="277163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C67FEBC-FA28-405E-9A2E-C30169E41E7D}"/>
                </a:ext>
              </a:extLst>
            </p:cNvPr>
            <p:cNvSpPr txBox="1"/>
            <p:nvPr/>
          </p:nvSpPr>
          <p:spPr>
            <a:xfrm>
              <a:off x="7708751" y="4480146"/>
              <a:ext cx="1936428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Data Estate</a:t>
              </a:r>
            </a:p>
          </p:txBody>
        </p:sp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AA22E588-0BFE-4F95-963E-BCCD753B2BD1}"/>
              </a:ext>
            </a:extLst>
          </p:cNvPr>
          <p:cNvSpPr/>
          <p:nvPr/>
        </p:nvSpPr>
        <p:spPr bwMode="auto">
          <a:xfrm>
            <a:off x="6653177" y="3020871"/>
            <a:ext cx="3910194" cy="752842"/>
          </a:xfrm>
          <a:prstGeom prst="roundRect">
            <a:avLst>
              <a:gd name="adj" fmla="val 444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81" name="MiniExpand_E93A" title="Icon of a rectangle on the lower-left inside a larger rectangle with an arrow pointed to the upper-right corner">
            <a:extLst>
              <a:ext uri="{FF2B5EF4-FFF2-40B4-BE49-F238E27FC236}">
                <a16:creationId xmlns:a16="http://schemas.microsoft.com/office/drawing/2014/main" id="{DF70445A-DC23-470A-B1F8-1CB17CC58A8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01803" y="3151102"/>
            <a:ext cx="369725" cy="318777"/>
          </a:xfrm>
          <a:custGeom>
            <a:avLst/>
            <a:gdLst>
              <a:gd name="T0" fmla="*/ 3493 w 4781"/>
              <a:gd name="T1" fmla="*/ 0 h 4047"/>
              <a:gd name="T2" fmla="*/ 4781 w 4781"/>
              <a:gd name="T3" fmla="*/ 0 h 4047"/>
              <a:gd name="T4" fmla="*/ 4781 w 4781"/>
              <a:gd name="T5" fmla="*/ 1288 h 4047"/>
              <a:gd name="T6" fmla="*/ 4781 w 4781"/>
              <a:gd name="T7" fmla="*/ 0 h 4047"/>
              <a:gd name="T8" fmla="*/ 2889 w 4781"/>
              <a:gd name="T9" fmla="*/ 1894 h 4047"/>
              <a:gd name="T10" fmla="*/ 3126 w 4781"/>
              <a:gd name="T11" fmla="*/ 0 h 4047"/>
              <a:gd name="T12" fmla="*/ 0 w 4781"/>
              <a:gd name="T13" fmla="*/ 0 h 4047"/>
              <a:gd name="T14" fmla="*/ 0 w 4781"/>
              <a:gd name="T15" fmla="*/ 4047 h 4047"/>
              <a:gd name="T16" fmla="*/ 4781 w 4781"/>
              <a:gd name="T17" fmla="*/ 4047 h 4047"/>
              <a:gd name="T18" fmla="*/ 4781 w 4781"/>
              <a:gd name="T19" fmla="*/ 1656 h 4047"/>
              <a:gd name="T20" fmla="*/ 2207 w 4781"/>
              <a:gd name="T21" fmla="*/ 4047 h 4047"/>
              <a:gd name="T22" fmla="*/ 2207 w 4781"/>
              <a:gd name="T23" fmla="*/ 2575 h 4047"/>
              <a:gd name="T24" fmla="*/ 0 w 4781"/>
              <a:gd name="T25" fmla="*/ 2575 h 40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81" h="4047">
                <a:moveTo>
                  <a:pt x="3493" y="0"/>
                </a:moveTo>
                <a:lnTo>
                  <a:pt x="4781" y="0"/>
                </a:lnTo>
                <a:lnTo>
                  <a:pt x="4781" y="1288"/>
                </a:lnTo>
                <a:moveTo>
                  <a:pt x="4781" y="0"/>
                </a:moveTo>
                <a:lnTo>
                  <a:pt x="2889" y="1894"/>
                </a:lnTo>
                <a:moveTo>
                  <a:pt x="3126" y="0"/>
                </a:moveTo>
                <a:lnTo>
                  <a:pt x="0" y="0"/>
                </a:lnTo>
                <a:lnTo>
                  <a:pt x="0" y="4047"/>
                </a:lnTo>
                <a:lnTo>
                  <a:pt x="4781" y="4047"/>
                </a:lnTo>
                <a:lnTo>
                  <a:pt x="4781" y="1656"/>
                </a:lnTo>
                <a:moveTo>
                  <a:pt x="2207" y="4047"/>
                </a:moveTo>
                <a:lnTo>
                  <a:pt x="2207" y="2575"/>
                </a:lnTo>
                <a:lnTo>
                  <a:pt x="0" y="2575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63A5363-3BF4-4F25-9140-F4C14D273D76}"/>
              </a:ext>
            </a:extLst>
          </p:cNvPr>
          <p:cNvSpPr/>
          <p:nvPr/>
        </p:nvSpPr>
        <p:spPr>
          <a:xfrm>
            <a:off x="6685099" y="3041879"/>
            <a:ext cx="5082492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Industry Accelerators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Solution Templates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AI Analytics Templates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A22FCB81-C8F2-2A44-BD00-3A8FC8EA778D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Microsoft AI Journey – Where to Start</a:t>
            </a:r>
            <a:br>
              <a:rPr lang="en-IN" dirty="0">
                <a:solidFill>
                  <a:schemeClr val="bg2">
                    <a:lumMod val="25000"/>
                  </a:schemeClr>
                </a:solidFill>
              </a:rPr>
            </a:b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3F1F4D9-ADAB-A541-94B6-279106A97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13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Focus vital (and expensive) resources on core business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EBD75-81ED-7A4A-B051-83614DC7D4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925" y="1723041"/>
            <a:ext cx="8639960" cy="4193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C5DBA-148C-0249-B725-DE7E31EC0711}"/>
              </a:ext>
            </a:extLst>
          </p:cNvPr>
          <p:cNvSpPr txBox="1"/>
          <p:nvPr/>
        </p:nvSpPr>
        <p:spPr>
          <a:xfrm>
            <a:off x="1920924" y="5989658"/>
            <a:ext cx="8639960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https://customers.microsoft.com/en-us/story/731196-uber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Purposeful Artificial Intelligence – “Simple AI”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itle 16">
            <a:extLst>
              <a:ext uri="{FF2B5EF4-FFF2-40B4-BE49-F238E27FC236}">
                <a16:creationId xmlns:a16="http://schemas.microsoft.com/office/drawing/2014/main" id="{CB411D08-1093-1040-BE54-AA47CA8BAE56}"/>
              </a:ext>
            </a:extLst>
          </p:cNvPr>
          <p:cNvSpPr txBox="1">
            <a:spLocks/>
          </p:cNvSpPr>
          <p:nvPr/>
        </p:nvSpPr>
        <p:spPr>
          <a:xfrm>
            <a:off x="1920924" y="1415264"/>
            <a:ext cx="8701001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000" dirty="0"/>
              <a:t>Uber Case Study – Uber has the data science resources, but chose to leverage Microsoft </a:t>
            </a:r>
          </a:p>
        </p:txBody>
      </p:sp>
    </p:spTree>
    <p:extLst>
      <p:ext uri="{BB962C8B-B14F-4D97-AF65-F5344CB8AC3E}">
        <p14:creationId xmlns:p14="http://schemas.microsoft.com/office/powerpoint/2010/main" val="26669538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3E9CFF-2F91-1041-B021-2C0B8B566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49738" y="308072"/>
            <a:ext cx="5692874" cy="166199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Rule-based Decisions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to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AI &amp; ML assisted Decisions</a:t>
            </a:r>
          </a:p>
        </p:txBody>
      </p:sp>
    </p:spTree>
    <p:extLst>
      <p:ext uri="{BB962C8B-B14F-4D97-AF65-F5344CB8AC3E}">
        <p14:creationId xmlns:p14="http://schemas.microsoft.com/office/powerpoint/2010/main" val="92166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Choices present themselves with various factors leading to decisions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We are presented with choices everyday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9CD88A16-42C4-434B-9B21-0CDA4279D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995" y="1694711"/>
            <a:ext cx="8242141" cy="516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6">
            <a:extLst>
              <a:ext uri="{FF2B5EF4-FFF2-40B4-BE49-F238E27FC236}">
                <a16:creationId xmlns:a16="http://schemas.microsoft.com/office/drawing/2014/main" id="{DD2A6408-AAA4-7445-AF59-5A75ECBA6D78}"/>
              </a:ext>
            </a:extLst>
          </p:cNvPr>
          <p:cNvSpPr txBox="1">
            <a:spLocks/>
          </p:cNvSpPr>
          <p:nvPr/>
        </p:nvSpPr>
        <p:spPr>
          <a:xfrm>
            <a:off x="2529715" y="1311127"/>
            <a:ext cx="4668159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Which route should I take to work?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F72A3B-9757-2749-82B3-DA6A739E85B1}"/>
              </a:ext>
            </a:extLst>
          </p:cNvPr>
          <p:cNvSpPr/>
          <p:nvPr/>
        </p:nvSpPr>
        <p:spPr>
          <a:xfrm>
            <a:off x="8558107" y="3573492"/>
            <a:ext cx="349163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of Day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events affecting driving conditions (i.e. weather)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straightforward drive versus complicated backroads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Tolls versus FREE</a:t>
            </a:r>
          </a:p>
        </p:txBody>
      </p:sp>
      <p:sp>
        <p:nvSpPr>
          <p:cNvPr id="8" name="Title 16">
            <a:extLst>
              <a:ext uri="{FF2B5EF4-FFF2-40B4-BE49-F238E27FC236}">
                <a16:creationId xmlns:a16="http://schemas.microsoft.com/office/drawing/2014/main" id="{10145AE7-93A5-0040-97BC-33E7A3144003}"/>
              </a:ext>
            </a:extLst>
          </p:cNvPr>
          <p:cNvSpPr txBox="1">
            <a:spLocks/>
          </p:cNvSpPr>
          <p:nvPr/>
        </p:nvSpPr>
        <p:spPr>
          <a:xfrm>
            <a:off x="8678910" y="3204160"/>
            <a:ext cx="292635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/>
              <a:t>Factors to consider</a:t>
            </a:r>
          </a:p>
        </p:txBody>
      </p:sp>
    </p:spTree>
    <p:extLst>
      <p:ext uri="{BB962C8B-B14F-4D97-AF65-F5344CB8AC3E}">
        <p14:creationId xmlns:p14="http://schemas.microsoft.com/office/powerpoint/2010/main" val="82226632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Facebook uses hyper-personalization, with the ability to treat every individual uniquely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How do software systems make decisions?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DCB68E-6D43-994B-8E36-47E003A794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5" y="2205782"/>
            <a:ext cx="4103223" cy="3671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5C70DE-C0B8-5F47-9785-65B7E6F2040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987" y="2205782"/>
            <a:ext cx="3486025" cy="36713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FCEE18-44A8-5D4E-882B-7EF1B739102B}"/>
              </a:ext>
            </a:extLst>
          </p:cNvPr>
          <p:cNvSpPr/>
          <p:nvPr/>
        </p:nvSpPr>
        <p:spPr>
          <a:xfrm>
            <a:off x="4303388" y="1794591"/>
            <a:ext cx="3535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Why do I get Microsoft ads?(*)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E7A40-91F5-CD40-A86C-6AF74D6FCA7C}"/>
              </a:ext>
            </a:extLst>
          </p:cNvPr>
          <p:cNvSpPr/>
          <p:nvPr/>
        </p:nvSpPr>
        <p:spPr>
          <a:xfrm>
            <a:off x="7994019" y="1780290"/>
            <a:ext cx="3493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Wouldn’t it make sense to do this?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17D3B-3D50-3142-9E9B-884C22D209B5}"/>
              </a:ext>
            </a:extLst>
          </p:cNvPr>
          <p:cNvSpPr/>
          <p:nvPr/>
        </p:nvSpPr>
        <p:spPr>
          <a:xfrm>
            <a:off x="34205" y="1794591"/>
            <a:ext cx="3465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If I claim to work from Microsoft...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E1CD8-09B4-B440-A8E8-ED97C1F5131D}"/>
              </a:ext>
            </a:extLst>
          </p:cNvPr>
          <p:cNvSpPr txBox="1"/>
          <p:nvPr/>
        </p:nvSpPr>
        <p:spPr>
          <a:xfrm>
            <a:off x="7994019" y="2484128"/>
            <a:ext cx="3862201" cy="22467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Have a rule to filter or prevent ads from showing on my Facebook feed?</a:t>
            </a:r>
          </a:p>
          <a:p>
            <a:pPr algn="l"/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(work == “Microsoft”)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{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DoNotShowMicrosftAds();</a:t>
            </a:r>
          </a:p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}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798969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6740" y="767083"/>
            <a:ext cx="11018520" cy="369332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Rule-based versus Machine Intelligence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3C13-1A6E-1940-ADF0-F30F7BF3B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425137" y="-21586"/>
            <a:ext cx="3757576" cy="242147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C607CA8-5A43-E14F-A162-BCD08737110E}"/>
              </a:ext>
            </a:extLst>
          </p:cNvPr>
          <p:cNvSpPr txBox="1">
            <a:spLocks/>
          </p:cNvSpPr>
          <p:nvPr/>
        </p:nvSpPr>
        <p:spPr>
          <a:xfrm>
            <a:off x="583956" y="153637"/>
            <a:ext cx="1133281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bg2">
                    <a:lumMod val="25000"/>
                  </a:schemeClr>
                </a:solidFill>
              </a:rPr>
              <a:t>Baseball Hall Of Fame Prediction</a:t>
            </a:r>
            <a:endParaRPr lang="en-IN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17D3B-3D50-3142-9E9B-884C22D209B5}"/>
              </a:ext>
            </a:extLst>
          </p:cNvPr>
          <p:cNvSpPr/>
          <p:nvPr/>
        </p:nvSpPr>
        <p:spPr>
          <a:xfrm>
            <a:off x="148483" y="1724385"/>
            <a:ext cx="5251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Rule-based using the 500 HR batter rule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7E8114-F2F3-104E-AD8B-A27F7A0C884C}"/>
              </a:ext>
            </a:extLst>
          </p:cNvPr>
          <p:cNvSpPr/>
          <p:nvPr/>
        </p:nvSpPr>
        <p:spPr>
          <a:xfrm>
            <a:off x="154364" y="2382944"/>
            <a:ext cx="6096000" cy="14503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Definition of the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Summarize the entire career for the batter (add up all the batting statistics)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Extract the summarized values for Home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If (Home Runs &gt;= 500) -&gt; Hall of Fame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0D70B-79A5-6048-BC47-D13D71C6B2A6}"/>
              </a:ext>
            </a:extLst>
          </p:cNvPr>
          <p:cNvSpPr/>
          <p:nvPr/>
        </p:nvSpPr>
        <p:spPr>
          <a:xfrm>
            <a:off x="8280060" y="6237871"/>
            <a:ext cx="37575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More advanced rule</a:t>
            </a:r>
          </a:p>
          <a:p>
            <a:r>
              <a:rPr lang="en-US" sz="1000" dirty="0"/>
              <a:t>Reference for Black-Ink Test</a:t>
            </a:r>
          </a:p>
          <a:p>
            <a:r>
              <a:rPr lang="en-US" sz="1000" dirty="0"/>
              <a:t>https://www.baseball-reference.com/about/leader_glossary.shtml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D41C7-0B8E-CF49-ACFA-FD4EA3DCD2D6}"/>
              </a:ext>
            </a:extLst>
          </p:cNvPr>
          <p:cNvSpPr/>
          <p:nvPr/>
        </p:nvSpPr>
        <p:spPr>
          <a:xfrm>
            <a:off x="6430820" y="1754109"/>
            <a:ext cx="5079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Machine Intelligence (AI or ML)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FBF2C-211F-A94E-ABCE-F5C3D50E7E98}"/>
              </a:ext>
            </a:extLst>
          </p:cNvPr>
          <p:cNvSpPr/>
          <p:nvPr/>
        </p:nvSpPr>
        <p:spPr>
          <a:xfrm>
            <a:off x="6430820" y="2382944"/>
            <a:ext cx="5606816" cy="1450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Definition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 explicit rules are programmed!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 “rules” are learned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Algorithm selection + data sampling + feature engineering + domain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F1E148-F01E-9440-A248-D46CF4606351}"/>
              </a:ext>
            </a:extLst>
          </p:cNvPr>
          <p:cNvSpPr/>
          <p:nvPr/>
        </p:nvSpPr>
        <p:spPr>
          <a:xfrm>
            <a:off x="6430820" y="4563212"/>
            <a:ext cx="5894562" cy="1450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ML Model(s) HOF Prediction: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Calibrated Probability Threshold &gt;= Player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Probability is a value from 0.0 –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Based on a threshold decide where to assign the prediction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D45823-1181-4E4F-B0E0-5E20E22EB30F}"/>
              </a:ext>
            </a:extLst>
          </p:cNvPr>
          <p:cNvSpPr/>
          <p:nvPr/>
        </p:nvSpPr>
        <p:spPr>
          <a:xfrm>
            <a:off x="148483" y="4563211"/>
            <a:ext cx="4378827" cy="90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Rule-based Prediction: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Based on rule, retrieve assigned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No other information provided OOTB(*)</a:t>
            </a:r>
          </a:p>
        </p:txBody>
      </p:sp>
    </p:spTree>
    <p:extLst>
      <p:ext uri="{BB962C8B-B14F-4D97-AF65-F5344CB8AC3E}">
        <p14:creationId xmlns:p14="http://schemas.microsoft.com/office/powerpoint/2010/main" val="383314558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0B7288-AF9E-9045-9003-F4FE5FD2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82" y="1371230"/>
            <a:ext cx="10795208" cy="2160591"/>
          </a:xfrm>
        </p:spPr>
        <p:txBody>
          <a:bodyPr/>
          <a:lstStyle/>
          <a:p>
            <a:r>
              <a:rPr lang="en-US" dirty="0">
                <a:solidFill>
                  <a:srgbClr val="00BCF2"/>
                </a:solidFill>
              </a:rPr>
              <a:t>DEMO</a:t>
            </a:r>
            <a:br>
              <a:rPr lang="en-US" dirty="0"/>
            </a:br>
            <a:r>
              <a:rPr lang="en-US" dirty="0"/>
              <a:t>Compare Rule-based Analysis vs Machine Intelligence</a:t>
            </a:r>
            <a:br>
              <a:rPr lang="en-US" dirty="0"/>
            </a:br>
            <a:r>
              <a:rPr lang="en-US" dirty="0"/>
              <a:t>Baseball Predictive What-If Decision Modeling</a:t>
            </a:r>
            <a:br>
              <a:rPr lang="en-US" dirty="0"/>
            </a:br>
            <a:r>
              <a:rPr lang="en-US" sz="2400" dirty="0">
                <a:solidFill>
                  <a:srgbClr val="00BCF2"/>
                </a:solidFill>
              </a:rPr>
              <a:t>Code: </a:t>
            </a:r>
            <a:r>
              <a:rPr lang="en-US" sz="2400" dirty="0"/>
              <a:t>https://github.com/bartczernicki/MachineLearning-BaseballPrediction-BlazorApp</a:t>
            </a:r>
            <a:br>
              <a:rPr lang="en-US" sz="2400" dirty="0"/>
            </a:br>
            <a:r>
              <a:rPr lang="en-US" sz="2400" dirty="0">
                <a:solidFill>
                  <a:srgbClr val="00BCF2"/>
                </a:solidFill>
              </a:rPr>
              <a:t>Live Demo: </a:t>
            </a:r>
            <a:r>
              <a:rPr lang="en-US" sz="2400" dirty="0">
                <a:solidFill>
                  <a:schemeClr val="tx1"/>
                </a:solidFill>
              </a:rPr>
              <a:t>https://baseballmlworkbench-v1.azurewebsites.net/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185437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US OCP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78D7"/>
      </a:accent2>
      <a:accent3>
        <a:srgbClr val="004B1C"/>
      </a:accent3>
      <a:accent4>
        <a:srgbClr val="00BCF2"/>
      </a:accent4>
      <a:accent5>
        <a:srgbClr val="D83B01"/>
      </a:accent5>
      <a:accent6>
        <a:srgbClr val="FF8C00"/>
      </a:accent6>
      <a:hlink>
        <a:srgbClr val="0078D7"/>
      </a:hlink>
      <a:folHlink>
        <a:srgbClr val="0078D7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SI Executive Partner Briefing Template" id="{C62F332A-968E-4F49-8EB2-21EF573B5431}" vid="{26C3BD68-F93D-4A9D-AB84-15E87C8D3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AB3889E58DB141A6E1281B02136174" ma:contentTypeVersion="12" ma:contentTypeDescription="Create a new document." ma:contentTypeScope="" ma:versionID="40224a94e9bdbe90be120e9d40ce7ef6">
  <xsd:schema xmlns:xsd="http://www.w3.org/2001/XMLSchema" xmlns:xs="http://www.w3.org/2001/XMLSchema" xmlns:p="http://schemas.microsoft.com/office/2006/metadata/properties" xmlns:ns1="http://schemas.microsoft.com/sharepoint/v3" xmlns:ns2="92cc7923-7bd6-4c52-a535-c267c30bc123" xmlns:ns3="59afee55-fc30-40da-a84e-ff6fc62c4efa" targetNamespace="http://schemas.microsoft.com/office/2006/metadata/properties" ma:root="true" ma:fieldsID="2b9deba72fce9833ad5f873748714086" ns1:_="" ns2:_="" ns3:_="">
    <xsd:import namespace="http://schemas.microsoft.com/sharepoint/v3"/>
    <xsd:import namespace="92cc7923-7bd6-4c52-a535-c267c30bc123"/>
    <xsd:import namespace="59afee55-fc30-40da-a84e-ff6fc62c4ef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c7923-7bd6-4c52-a535-c267c30bc1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afee55-fc30-40da-a84e-ff6fc62c4e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59afee55-fc30-40da-a84e-ff6fc62c4efa"/>
    <ds:schemaRef ds:uri="92cc7923-7bd6-4c52-a535-c267c30bc123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1F2B8FE-77BD-4175-8D85-9C31009F9B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2cc7923-7bd6-4c52-a535-c267c30bc123"/>
    <ds:schemaRef ds:uri="59afee55-fc30-40da-a84e-ff6fc62c4e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FSI Executive Partner Briefing Template</Template>
  <TotalTime>8663</TotalTime>
  <Words>2315</Words>
  <Application>Microsoft Macintosh PowerPoint</Application>
  <PresentationFormat>Widescreen</PresentationFormat>
  <Paragraphs>314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Calibri</vt:lpstr>
      <vt:lpstr>Consolas</vt:lpstr>
      <vt:lpstr>Courier New</vt:lpstr>
      <vt:lpstr>Helvetica</vt:lpstr>
      <vt:lpstr>Open Sans Light</vt:lpstr>
      <vt:lpstr>Open Sans Regular</vt:lpstr>
      <vt:lpstr>Segoe UI</vt:lpstr>
      <vt:lpstr>Segoe UI Light</vt:lpstr>
      <vt:lpstr>Segoe UI Semibold</vt:lpstr>
      <vt:lpstr>Segoe UI Semilight</vt:lpstr>
      <vt:lpstr>Wingdings</vt:lpstr>
      <vt:lpstr>WHITE TEMPLATE</vt:lpstr>
      <vt:lpstr>AI Decision Analysis</vt:lpstr>
      <vt:lpstr>Agenda – AI Decision Analysis </vt:lpstr>
      <vt:lpstr>PowerPoint Presentation</vt:lpstr>
      <vt:lpstr>Focus vital (and expensive) resources on core business</vt:lpstr>
      <vt:lpstr>Rule-based Decisions to AI &amp; ML assisted Decisions</vt:lpstr>
      <vt:lpstr>Choices present themselves with various factors leading to decisions</vt:lpstr>
      <vt:lpstr>Facebook uses hyper-personalization, with the ability to treat every individual uniquely</vt:lpstr>
      <vt:lpstr>Rule-based versus Machine Intelligence models</vt:lpstr>
      <vt:lpstr>DEMO Compare Rule-based Analysis vs Machine Intelligence Baseball Predictive What-If Decision Modeling Code: https://github.com/bartczernicki/MachineLearning-BaseballPrediction-BlazorApp Live Demo: https://baseballmlworkbench-v1.azurewebsites.net/</vt:lpstr>
      <vt:lpstr>Machine Intelligence Models incorporate stochastic methods (statistical estimation)</vt:lpstr>
      <vt:lpstr>And many more AI integration types... Let’s focus on ONE</vt:lpstr>
      <vt:lpstr>Making AI “real” for customers</vt:lpstr>
      <vt:lpstr>Bringing AI to Life in    Business Decision Validation</vt:lpstr>
      <vt:lpstr>PowerPoint Presentation</vt:lpstr>
      <vt:lpstr>PowerPoint Presentation</vt:lpstr>
      <vt:lpstr>PowerPoint Presentation</vt:lpstr>
      <vt:lpstr>PowerPoint Presentation</vt:lpstr>
      <vt:lpstr>DEMO AI Decision Support System - Financial Hedge Fund Portal Live Demo: https://neu-demo-knowledge-mining-two-wbp2.azurewebsites.net/</vt:lpstr>
      <vt:lpstr>PowerPoint Presentation</vt:lpstr>
      <vt:lpstr>DEMO AI Decision Management System - Mortgage &amp; Loan Approval Live Demo: https://neu-demo-knowledge-mining-wb.azurewebsites.net/</vt:lpstr>
      <vt:lpstr>PowerPoint Presentation</vt:lpstr>
      <vt:lpstr>PowerPoint Presentation</vt:lpstr>
      <vt:lpstr>Resources  Demos, Solutions, Decision Theory, Information Management, Document Intelligence Platform   </vt:lpstr>
      <vt:lpstr>PowerPoint Presentation</vt:lpstr>
    </vt:vector>
  </TitlesOfParts>
  <Manager/>
  <Company>Microsoft Corporation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- Decision Analysis</dc:title>
  <dc:subject/>
  <dc:creator>Bart Czernicki</dc:creator>
  <cp:keywords>Artificial Intelligence, Machine Intelligence</cp:keywords>
  <dc:description/>
  <cp:lastModifiedBy>Bart Czernicki</cp:lastModifiedBy>
  <cp:revision>449</cp:revision>
  <dcterms:created xsi:type="dcterms:W3CDTF">2019-04-29T16:34:18Z</dcterms:created>
  <dcterms:modified xsi:type="dcterms:W3CDTF">2020-06-15T14:42:40Z</dcterms:modified>
  <cp:category>Artificial Intelligence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0x01010070AB3889E58DB141A6E1281B02136174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